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80" r:id="rId2"/>
    <p:sldId id="281" r:id="rId3"/>
    <p:sldId id="282" r:id="rId4"/>
    <p:sldId id="301" r:id="rId5"/>
    <p:sldId id="315" r:id="rId6"/>
    <p:sldId id="283" r:id="rId7"/>
    <p:sldId id="295" r:id="rId8"/>
    <p:sldId id="309" r:id="rId9"/>
    <p:sldId id="303" r:id="rId10"/>
    <p:sldId id="284" r:id="rId11"/>
    <p:sldId id="285" r:id="rId12"/>
    <p:sldId id="302" r:id="rId13"/>
    <p:sldId id="300" r:id="rId14"/>
    <p:sldId id="312" r:id="rId15"/>
    <p:sldId id="311" r:id="rId16"/>
    <p:sldId id="307" r:id="rId17"/>
    <p:sldId id="287" r:id="rId18"/>
    <p:sldId id="289" r:id="rId19"/>
    <p:sldId id="290" r:id="rId20"/>
    <p:sldId id="291" r:id="rId21"/>
    <p:sldId id="292" r:id="rId22"/>
    <p:sldId id="313" r:id="rId23"/>
    <p:sldId id="293" r:id="rId24"/>
    <p:sldId id="310" r:id="rId25"/>
    <p:sldId id="294" r:id="rId26"/>
    <p:sldId id="306" r:id="rId27"/>
    <p:sldId id="308" r:id="rId28"/>
    <p:sldId id="30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5"/>
    <p:restoredTop sz="94744"/>
  </p:normalViewPr>
  <p:slideViewPr>
    <p:cSldViewPr snapToGrid="0" snapToObjects="1">
      <p:cViewPr>
        <p:scale>
          <a:sx n="53" d="100"/>
          <a:sy n="53" d="100"/>
        </p:scale>
        <p:origin x="2432" y="1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559F8-3BF2-E848-B474-23BB7DAAE0DF}" type="datetimeFigureOut">
              <a:rPr lang="en-US" smtClean="0"/>
              <a:t>9/6/17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4CA60-2C16-AD4B-8CAB-2D26DE53B240}" type="slidenum">
              <a:rPr lang="en-US" smtClean="0"/>
              <a:t>‹#›</a:t>
            </a:fld>
            <a:endParaRPr lang="en-US"/>
          </a:p>
        </p:txBody>
      </p:sp>
    </p:spTree>
    <p:extLst>
      <p:ext uri="{BB962C8B-B14F-4D97-AF65-F5344CB8AC3E}">
        <p14:creationId xmlns:p14="http://schemas.microsoft.com/office/powerpoint/2010/main" val="19898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4CA60-2C16-AD4B-8CAB-2D26DE53B240}" type="slidenum">
              <a:rPr lang="en-US" smtClean="0"/>
              <a:t>6</a:t>
            </a:fld>
            <a:endParaRPr lang="en-US"/>
          </a:p>
        </p:txBody>
      </p:sp>
    </p:spTree>
    <p:extLst>
      <p:ext uri="{BB962C8B-B14F-4D97-AF65-F5344CB8AC3E}">
        <p14:creationId xmlns:p14="http://schemas.microsoft.com/office/powerpoint/2010/main" val="179940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6D423-D664-45D5-8230-6510B5F9BAE3}" type="slidenum">
              <a:rPr lang="cs-CZ" smtClean="0"/>
              <a:t>10</a:t>
            </a:fld>
            <a:endParaRPr lang="cs-CZ"/>
          </a:p>
        </p:txBody>
      </p:sp>
    </p:spTree>
    <p:extLst>
      <p:ext uri="{BB962C8B-B14F-4D97-AF65-F5344CB8AC3E}">
        <p14:creationId xmlns:p14="http://schemas.microsoft.com/office/powerpoint/2010/main" val="3464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4CA60-2C16-AD4B-8CAB-2D26DE53B240}" type="slidenum">
              <a:rPr lang="en-US" smtClean="0"/>
              <a:t>24</a:t>
            </a:fld>
            <a:endParaRPr lang="en-US"/>
          </a:p>
        </p:txBody>
      </p:sp>
    </p:spTree>
    <p:extLst>
      <p:ext uri="{BB962C8B-B14F-4D97-AF65-F5344CB8AC3E}">
        <p14:creationId xmlns:p14="http://schemas.microsoft.com/office/powerpoint/2010/main" val="61027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4CA60-2C16-AD4B-8CAB-2D26DE53B240}" type="slidenum">
              <a:rPr lang="en-US" smtClean="0"/>
              <a:t>28</a:t>
            </a:fld>
            <a:endParaRPr lang="en-US"/>
          </a:p>
        </p:txBody>
      </p:sp>
    </p:spTree>
    <p:extLst>
      <p:ext uri="{BB962C8B-B14F-4D97-AF65-F5344CB8AC3E}">
        <p14:creationId xmlns:p14="http://schemas.microsoft.com/office/powerpoint/2010/main" val="1343376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F3EF73C0-2127-A84B-99A4-16141C2EE7E0}"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143427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3EF73C0-2127-A84B-99A4-16141C2EE7E0}"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41278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3EF73C0-2127-A84B-99A4-16141C2EE7E0}"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135457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3EF73C0-2127-A84B-99A4-16141C2EE7E0}"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1349345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3EF73C0-2127-A84B-99A4-16141C2EE7E0}"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1017514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F3EF73C0-2127-A84B-99A4-16141C2EE7E0}"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95393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F3EF73C0-2127-A84B-99A4-16141C2EE7E0}"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185786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F3EF73C0-2127-A84B-99A4-16141C2EE7E0}"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78645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F73C0-2127-A84B-99A4-16141C2EE7E0}"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25270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3EF73C0-2127-A84B-99A4-16141C2EE7E0}"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155604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3EF73C0-2127-A84B-99A4-16141C2EE7E0}"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4BA19-11E9-D447-A54B-444392202A0F}" type="slidenum">
              <a:rPr lang="en-US" smtClean="0"/>
              <a:t>‹#›</a:t>
            </a:fld>
            <a:endParaRPr lang="en-US"/>
          </a:p>
        </p:txBody>
      </p:sp>
    </p:spTree>
    <p:extLst>
      <p:ext uri="{BB962C8B-B14F-4D97-AF65-F5344CB8AC3E}">
        <p14:creationId xmlns:p14="http://schemas.microsoft.com/office/powerpoint/2010/main" val="4638411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F73C0-2127-A84B-99A4-16141C2EE7E0}" type="datetimeFigureOut">
              <a:rPr lang="en-US" smtClean="0"/>
              <a:t>9/6/17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4BA19-11E9-D447-A54B-444392202A0F}" type="slidenum">
              <a:rPr lang="en-US" smtClean="0"/>
              <a:t>‹#›</a:t>
            </a:fld>
            <a:endParaRPr lang="en-US"/>
          </a:p>
        </p:txBody>
      </p:sp>
    </p:spTree>
    <p:extLst>
      <p:ext uri="{BB962C8B-B14F-4D97-AF65-F5344CB8AC3E}">
        <p14:creationId xmlns:p14="http://schemas.microsoft.com/office/powerpoint/2010/main" val="49328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1.tiff"/><Relationship Id="rId10"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1.tiff"/><Relationship Id="rId7"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3.tiff"/><Relationship Id="rId7"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1.tiff"/><Relationship Id="rId8"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1.tiff"/><Relationship Id="rId5" Type="http://schemas.openxmlformats.org/officeDocument/2006/relationships/image" Target="../media/image3.tiff"/><Relationship Id="rId6" Type="http://schemas.openxmlformats.org/officeDocument/2006/relationships/image" Target="../media/image7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tiff"/><Relationship Id="rId5" Type="http://schemas.openxmlformats.org/officeDocument/2006/relationships/image" Target="../media/image3.tiff"/><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1.tiff"/><Relationship Id="rId7"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0.tiff"/><Relationship Id="rId4" Type="http://schemas.openxmlformats.org/officeDocument/2006/relationships/image" Target="../media/image79.tiff"/><Relationship Id="rId5" Type="http://schemas.openxmlformats.org/officeDocument/2006/relationships/image" Target="../media/image80.tiff"/><Relationship Id="rId6" Type="http://schemas.openxmlformats.org/officeDocument/2006/relationships/image" Target="../media/image1.tiff"/><Relationship Id="rId7"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hyperlink" Target="mailto:jaroslav.hruska@data3s.com" TargetMode="External"/><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hyperlink" Target="mailto:Joshua.mensch@data3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1.tiff"/></Relationships>
</file>

<file path=ppt/slides/_rels/slide5.xml.rels><?xml version="1.0" encoding="UTF-8" standalone="yes"?>
<Relationships xmlns="http://schemas.openxmlformats.org/package/2006/relationships"><Relationship Id="rId9" Type="http://schemas.openxmlformats.org/officeDocument/2006/relationships/image" Target="../media/image11.png"/><Relationship Id="rId20" Type="http://schemas.openxmlformats.org/officeDocument/2006/relationships/image" Target="../media/image22.png"/><Relationship Id="rId21" Type="http://schemas.openxmlformats.org/officeDocument/2006/relationships/image" Target="../media/image23.png"/><Relationship Id="rId22" Type="http://schemas.openxmlformats.org/officeDocument/2006/relationships/image" Target="../media/image3.tiff"/><Relationship Id="rId23" Type="http://schemas.openxmlformats.org/officeDocument/2006/relationships/image" Target="../media/image1.tiff"/><Relationship Id="rId10" Type="http://schemas.openxmlformats.org/officeDocument/2006/relationships/image" Target="../media/image12.jpeg"/><Relationship Id="rId11" Type="http://schemas.openxmlformats.org/officeDocument/2006/relationships/image" Target="../media/image13.png"/><Relationship Id="rId12" Type="http://schemas.openxmlformats.org/officeDocument/2006/relationships/image" Target="../media/image14.jpeg"/><Relationship Id="rId13" Type="http://schemas.openxmlformats.org/officeDocument/2006/relationships/image" Target="../media/image15.gif"/><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tiff"/><Relationship Id="rId5" Type="http://schemas.openxmlformats.org/officeDocument/2006/relationships/image" Target="../media/image25.jpg"/><Relationship Id="rId6"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1.tiff"/><Relationship Id="rId7" Type="http://schemas.openxmlformats.org/officeDocument/2006/relationships/image" Target="../media/image3.tiff"/><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0" y="4489687"/>
            <a:ext cx="2324100" cy="369332"/>
          </a:xfrm>
          <a:prstGeom prst="rect">
            <a:avLst/>
          </a:prstGeom>
          <a:noFill/>
        </p:spPr>
        <p:txBody>
          <a:bodyPr wrap="square" rtlCol="0">
            <a:spAutoFit/>
          </a:bodyPr>
          <a:lstStyle/>
          <a:p>
            <a:r>
              <a:rPr lang="en-US">
                <a:solidFill>
                  <a:schemeClr val="tx1">
                    <a:lumMod val="50000"/>
                    <a:lumOff val="50000"/>
                  </a:schemeClr>
                </a:solidFill>
              </a:rPr>
              <a:t> </a:t>
            </a:r>
            <a:r>
              <a:rPr lang="en-US" smtClean="0">
                <a:solidFill>
                  <a:schemeClr val="tx1">
                    <a:lumMod val="50000"/>
                    <a:lumOff val="50000"/>
                  </a:schemeClr>
                </a:solidFill>
              </a:rPr>
              <a:t>  </a:t>
            </a:r>
            <a:r>
              <a:rPr lang="en-US" dirty="0" smtClean="0">
                <a:solidFill>
                  <a:schemeClr val="tx1">
                    <a:lumMod val="50000"/>
                    <a:lumOff val="50000"/>
                  </a:schemeClr>
                </a:solidFill>
              </a:rPr>
              <a:t>D3S Group | D3S a.s.</a:t>
            </a:r>
            <a:endParaRPr lang="en-US" dirty="0">
              <a:solidFill>
                <a:schemeClr val="tx1">
                  <a:lumMod val="50000"/>
                  <a:lumOff val="50000"/>
                </a:schemeClr>
              </a:solidFill>
            </a:endParaRPr>
          </a:p>
        </p:txBody>
      </p:sp>
      <p:pic>
        <p:nvPicPr>
          <p:cNvPr id="3" name="Picture 2"/>
          <p:cNvPicPr>
            <a:picLocks noChangeAspect="1"/>
          </p:cNvPicPr>
          <p:nvPr/>
        </p:nvPicPr>
        <p:blipFill>
          <a:blip r:embed="rId2"/>
          <a:stretch>
            <a:fillRect/>
          </a:stretch>
        </p:blipFill>
        <p:spPr>
          <a:xfrm>
            <a:off x="4249980" y="4059614"/>
            <a:ext cx="1846020" cy="1229478"/>
          </a:xfrm>
          <a:prstGeom prst="rect">
            <a:avLst/>
          </a:prstGeom>
        </p:spPr>
      </p:pic>
      <p:sp>
        <p:nvSpPr>
          <p:cNvPr id="6" name="Title 1"/>
          <p:cNvSpPr txBox="1">
            <a:spLocks/>
          </p:cNvSpPr>
          <p:nvPr/>
        </p:nvSpPr>
        <p:spPr>
          <a:xfrm>
            <a:off x="1524000" y="1122363"/>
            <a:ext cx="9144000" cy="16759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solidFill>
                  <a:srgbClr val="0070C0"/>
                </a:solidFill>
                <a:latin typeface="Calibri Light" charset="0"/>
                <a:ea typeface="Calibri Light" charset="0"/>
                <a:cs typeface="Calibri Light" charset="0"/>
              </a:rPr>
              <a:t>Inception CRM </a:t>
            </a:r>
            <a:r>
              <a:rPr lang="en-US" i="1" dirty="0" smtClean="0">
                <a:solidFill>
                  <a:schemeClr val="accent1">
                    <a:lumMod val="75000"/>
                  </a:schemeClr>
                </a:solidFill>
                <a:latin typeface="Calibri Light" charset="0"/>
                <a:ea typeface="Calibri Light" charset="0"/>
                <a:cs typeface="Calibri Light" charset="0"/>
              </a:rPr>
              <a:t>for pharma</a:t>
            </a:r>
            <a:r>
              <a:rPr lang="en-US" dirty="0" smtClean="0">
                <a:latin typeface="Avenir Light" charset="0"/>
                <a:ea typeface="Avenir Light" charset="0"/>
                <a:cs typeface="Avenir Light" charset="0"/>
              </a:rPr>
              <a:t/>
            </a:r>
            <a:br>
              <a:rPr lang="en-US" dirty="0" smtClean="0">
                <a:latin typeface="Avenir Light" charset="0"/>
                <a:ea typeface="Avenir Light" charset="0"/>
                <a:cs typeface="Avenir Light" charset="0"/>
              </a:rPr>
            </a:br>
            <a:r>
              <a:rPr lang="en-US" sz="2000" dirty="0" smtClean="0">
                <a:latin typeface="Avenir Light" charset="0"/>
                <a:ea typeface="Avenir Light" charset="0"/>
                <a:cs typeface="Avenir Light" charset="0"/>
              </a:rPr>
              <a:t> </a:t>
            </a:r>
            <a:r>
              <a:rPr lang="en-US" dirty="0" smtClean="0">
                <a:latin typeface="Avenir Light" charset="0"/>
                <a:ea typeface="Avenir Light" charset="0"/>
                <a:cs typeface="Avenir Light" charset="0"/>
              </a:rPr>
              <a:t/>
            </a:r>
            <a:br>
              <a:rPr lang="en-US" dirty="0" smtClean="0">
                <a:latin typeface="Avenir Light" charset="0"/>
                <a:ea typeface="Avenir Light" charset="0"/>
                <a:cs typeface="Avenir Light" charset="0"/>
              </a:rPr>
            </a:br>
            <a:r>
              <a:rPr lang="en-US" sz="2000" dirty="0" smtClean="0">
                <a:latin typeface="Avenir Light" charset="0"/>
                <a:ea typeface="Avenir Light" charset="0"/>
                <a:cs typeface="Avenir Light" charset="0"/>
              </a:rPr>
              <a:t>A Sales Tool and Database Management System</a:t>
            </a:r>
            <a:endParaRPr lang="en-US" dirty="0">
              <a:latin typeface="Avenir Light" charset="0"/>
              <a:ea typeface="Avenir Light" charset="0"/>
              <a:cs typeface="Avenir Light" charset="0"/>
            </a:endParaRPr>
          </a:p>
        </p:txBody>
      </p:sp>
    </p:spTree>
    <p:extLst>
      <p:ext uri="{BB962C8B-B14F-4D97-AF65-F5344CB8AC3E}">
        <p14:creationId xmlns:p14="http://schemas.microsoft.com/office/powerpoint/2010/main" val="15948390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171820"/>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Reviewing Customer Information</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94" y="911865"/>
            <a:ext cx="4924857" cy="36936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045" y="3774711"/>
            <a:ext cx="1922993" cy="256399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609" y="3774711"/>
            <a:ext cx="1957827" cy="261043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336" y="896285"/>
            <a:ext cx="1957826" cy="261043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115" y="911866"/>
            <a:ext cx="1957826" cy="261043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6044" y="911865"/>
            <a:ext cx="1957826" cy="2610435"/>
          </a:xfrm>
          <a:prstGeom prst="rect">
            <a:avLst/>
          </a:prstGeom>
        </p:spPr>
      </p:pic>
      <p:sp>
        <p:nvSpPr>
          <p:cNvPr id="10" name="Rectangle 9"/>
          <p:cNvSpPr/>
          <p:nvPr/>
        </p:nvSpPr>
        <p:spPr>
          <a:xfrm>
            <a:off x="485779" y="4959937"/>
            <a:ext cx="5610221" cy="923330"/>
          </a:xfrm>
          <a:prstGeom prst="rect">
            <a:avLst/>
          </a:prstGeom>
        </p:spPr>
        <p:txBody>
          <a:bodyPr wrap="square">
            <a:spAutoFit/>
          </a:bodyPr>
          <a:lstStyle/>
          <a:p>
            <a:pPr algn="just"/>
            <a:r>
              <a:rPr lang="en-US" b="1" spc="-40" dirty="0" smtClean="0">
                <a:solidFill>
                  <a:srgbClr val="0070C0"/>
                </a:solidFill>
                <a:latin typeface="Calibri" charset="0"/>
                <a:ea typeface="Times New Roman" charset="0"/>
                <a:cs typeface="Times New Roman" charset="0"/>
              </a:rPr>
              <a:t>SEARCH</a:t>
            </a:r>
            <a:r>
              <a:rPr lang="en-US" spc="-40" dirty="0" smtClean="0">
                <a:solidFill>
                  <a:srgbClr val="0070C0"/>
                </a:solidFill>
                <a:latin typeface="Calibri" charset="0"/>
                <a:ea typeface="Times New Roman" charset="0"/>
                <a:cs typeface="Times New Roman" charset="0"/>
              </a:rPr>
              <a:t> </a:t>
            </a:r>
            <a:r>
              <a:rPr lang="en-US" spc="-40" dirty="0" smtClean="0">
                <a:solidFill>
                  <a:srgbClr val="000000"/>
                </a:solidFill>
                <a:latin typeface="Calibri" charset="0"/>
                <a:ea typeface="Times New Roman" charset="0"/>
                <a:cs typeface="Times New Roman" charset="0"/>
              </a:rPr>
              <a:t>allows reps to find </a:t>
            </a:r>
            <a:r>
              <a:rPr lang="en-US" spc="-40" dirty="0">
                <a:solidFill>
                  <a:srgbClr val="000000"/>
                </a:solidFill>
                <a:latin typeface="Calibri" charset="0"/>
                <a:ea typeface="Times New Roman" charset="0"/>
                <a:cs typeface="Times New Roman" charset="0"/>
              </a:rPr>
              <a:t>client </a:t>
            </a:r>
            <a:r>
              <a:rPr lang="en-US" spc="-40" dirty="0" smtClean="0">
                <a:solidFill>
                  <a:srgbClr val="000000"/>
                </a:solidFill>
                <a:latin typeface="Calibri" charset="0"/>
                <a:ea typeface="Times New Roman" charset="0"/>
                <a:cs typeface="Times New Roman" charset="0"/>
              </a:rPr>
              <a:t>contacts quickly and </a:t>
            </a:r>
            <a:r>
              <a:rPr lang="en-US" spc="-40" dirty="0">
                <a:solidFill>
                  <a:srgbClr val="000000"/>
                </a:solidFill>
                <a:latin typeface="Calibri" charset="0"/>
                <a:ea typeface="Times New Roman" charset="0"/>
                <a:cs typeface="Times New Roman" charset="0"/>
              </a:rPr>
              <a:t>review detailed info about customers, including profiles, interaction histories, financial investments, </a:t>
            </a:r>
            <a:r>
              <a:rPr lang="en-US" spc="-40" dirty="0" smtClean="0">
                <a:solidFill>
                  <a:srgbClr val="000000"/>
                </a:solidFill>
                <a:latin typeface="Calibri" charset="0"/>
                <a:ea typeface="Times New Roman" charset="0"/>
                <a:cs typeface="Times New Roman" charset="0"/>
              </a:rPr>
              <a:t>orders, </a:t>
            </a:r>
            <a:r>
              <a:rPr lang="en-US" spc="-40" dirty="0">
                <a:solidFill>
                  <a:srgbClr val="000000"/>
                </a:solidFill>
                <a:latin typeface="Calibri" charset="0"/>
                <a:ea typeface="Times New Roman" charset="0"/>
                <a:cs typeface="Times New Roman" charset="0"/>
              </a:rPr>
              <a:t>and much more.</a:t>
            </a:r>
            <a:r>
              <a:rPr lang="en-GB" dirty="0"/>
              <a:t> </a:t>
            </a:r>
            <a:endParaRPr lang="en-US" dirty="0"/>
          </a:p>
        </p:txBody>
      </p:sp>
      <p:sp>
        <p:nvSpPr>
          <p:cNvPr id="11" name="TextBox 10"/>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2" name="Picture 11"/>
          <p:cNvPicPr>
            <a:picLocks noChangeAspect="1"/>
          </p:cNvPicPr>
          <p:nvPr/>
        </p:nvPicPr>
        <p:blipFill>
          <a:blip r:embed="rId9"/>
          <a:stretch>
            <a:fillRect/>
          </a:stretch>
        </p:blipFill>
        <p:spPr>
          <a:xfrm>
            <a:off x="11235038" y="6262300"/>
            <a:ext cx="880762" cy="586601"/>
          </a:xfrm>
          <a:prstGeom prst="rect">
            <a:avLst/>
          </a:prstGeom>
        </p:spPr>
      </p:pic>
      <p:pic>
        <p:nvPicPr>
          <p:cNvPr id="13" name="Picture 12"/>
          <p:cNvPicPr>
            <a:picLocks noChangeAspect="1"/>
          </p:cNvPicPr>
          <p:nvPr/>
        </p:nvPicPr>
        <p:blipFill>
          <a:blip r:embed="rId10"/>
          <a:stretch>
            <a:fillRect/>
          </a:stretch>
        </p:blipFill>
        <p:spPr>
          <a:xfrm>
            <a:off x="196130" y="181054"/>
            <a:ext cx="1505528" cy="376382"/>
          </a:xfrm>
          <a:prstGeom prst="rect">
            <a:avLst/>
          </a:prstGeom>
        </p:spPr>
      </p:pic>
    </p:spTree>
    <p:extLst>
      <p:ext uri="{BB962C8B-B14F-4D97-AF65-F5344CB8AC3E}">
        <p14:creationId xmlns:p14="http://schemas.microsoft.com/office/powerpoint/2010/main" val="445036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180639"/>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Updating Customer Information</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153" y="906457"/>
            <a:ext cx="4924856" cy="3693642"/>
          </a:xfrm>
          <a:prstGeom prst="rect">
            <a:avLst/>
          </a:prstGeom>
        </p:spPr>
      </p:pic>
      <p:sp>
        <p:nvSpPr>
          <p:cNvPr id="10" name="Rectangle 9"/>
          <p:cNvSpPr/>
          <p:nvPr/>
        </p:nvSpPr>
        <p:spPr>
          <a:xfrm>
            <a:off x="1686484" y="4949626"/>
            <a:ext cx="8819032" cy="646331"/>
          </a:xfrm>
          <a:prstGeom prst="rect">
            <a:avLst/>
          </a:prstGeom>
        </p:spPr>
        <p:txBody>
          <a:bodyPr wrap="square">
            <a:spAutoFit/>
          </a:bodyPr>
          <a:lstStyle/>
          <a:p>
            <a:pPr algn="just"/>
            <a:r>
              <a:rPr lang="en-US" b="1" dirty="0" smtClean="0">
                <a:solidFill>
                  <a:srgbClr val="0070C0"/>
                </a:solidFill>
              </a:rPr>
              <a:t>UPDATES </a:t>
            </a:r>
            <a:r>
              <a:rPr lang="en-US" dirty="0" smtClean="0"/>
              <a:t>maintain </a:t>
            </a:r>
            <a:r>
              <a:rPr lang="en-US" dirty="0"/>
              <a:t>the validity of customer information. Users can update customer data on the fly, with changes processed immediately or after validation, according to </a:t>
            </a:r>
            <a:r>
              <a:rPr lang="en-US" dirty="0" smtClean="0"/>
              <a:t>company policy.</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13" y="919979"/>
            <a:ext cx="4921249" cy="3690936"/>
          </a:xfrm>
          <a:prstGeom prst="rect">
            <a:avLst/>
          </a:prstGeom>
        </p:spPr>
      </p:pic>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8" name="Picture 7"/>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292883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p:cNvSpPr txBox="1">
            <a:spLocks/>
          </p:cNvSpPr>
          <p:nvPr/>
        </p:nvSpPr>
        <p:spPr>
          <a:xfrm>
            <a:off x="596899" y="749816"/>
            <a:ext cx="11372939" cy="4306683"/>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ct val="100000"/>
              <a:buFont typeface="Arial"/>
              <a:buChar char="•"/>
            </a:pPr>
            <a:r>
              <a:rPr lang="en-US" sz="1800" dirty="0">
                <a:sym typeface="Times New Roman"/>
              </a:rPr>
              <a:t>Supports a virtually unlimited range of activity types each with their own unique workflows and reporting processes</a:t>
            </a:r>
          </a:p>
          <a:p>
            <a:pPr>
              <a:buClr>
                <a:schemeClr val="dk1"/>
              </a:buClr>
              <a:buSzPct val="100000"/>
              <a:buFont typeface="Arial"/>
              <a:buChar char="•"/>
            </a:pPr>
            <a:r>
              <a:rPr lang="en-US" sz="1800" dirty="0">
                <a:sym typeface="Times New Roman"/>
              </a:rPr>
              <a:t>Includes a monthly calendar, daily activity list, cycle plan view, route maps, direct access to customer information </a:t>
            </a:r>
            <a:r>
              <a:rPr lang="en-US" sz="1800" dirty="0" smtClean="0">
                <a:sym typeface="Times New Roman"/>
              </a:rPr>
              <a:t>(full customer card view), built-in analytics (activity overviews and statistics), all within a dynamic interface that adjusts according to selected conditions.</a:t>
            </a:r>
            <a:endParaRPr lang="en-US" sz="1800" dirty="0">
              <a:sym typeface="Calibri"/>
            </a:endParaRPr>
          </a:p>
        </p:txBody>
      </p:sp>
      <p:pic>
        <p:nvPicPr>
          <p:cNvPr id="5" name="Shape 134"/>
          <p:cNvPicPr preferRelativeResize="0"/>
          <p:nvPr/>
        </p:nvPicPr>
        <p:blipFill>
          <a:blip r:embed="rId2">
            <a:extLst>
              <a:ext uri="{28A0092B-C50C-407E-A947-70E740481C1C}">
                <a14:useLocalDpi xmlns:a14="http://schemas.microsoft.com/office/drawing/2010/main" val="0"/>
              </a:ext>
            </a:extLst>
          </a:blip>
          <a:stretch>
            <a:fillRect/>
          </a:stretch>
        </p:blipFill>
        <p:spPr>
          <a:xfrm>
            <a:off x="708400" y="2071106"/>
            <a:ext cx="5180406" cy="3885305"/>
          </a:xfrm>
          <a:prstGeom prst="rect">
            <a:avLst/>
          </a:prstGeom>
          <a:noFill/>
          <a:ln w="9525" cap="flat" cmpd="sng">
            <a:noFill/>
            <a:prstDash val="solid"/>
            <a:round/>
            <a:headEnd type="none" w="med" len="med"/>
            <a:tailEnd type="none" w="med" len="med"/>
          </a:ln>
        </p:spPr>
      </p:pic>
      <p:pic>
        <p:nvPicPr>
          <p:cNvPr id="7" name="Shape 134"/>
          <p:cNvPicPr preferRelativeResize="0"/>
          <p:nvPr/>
        </p:nvPicPr>
        <p:blipFill>
          <a:blip r:embed="rId3">
            <a:extLst>
              <a:ext uri="{28A0092B-C50C-407E-A947-70E740481C1C}">
                <a14:useLocalDpi xmlns:a14="http://schemas.microsoft.com/office/drawing/2010/main" val="0"/>
              </a:ext>
            </a:extLst>
          </a:blip>
          <a:stretch>
            <a:fillRect/>
          </a:stretch>
        </p:blipFill>
        <p:spPr>
          <a:xfrm>
            <a:off x="6339119" y="2071106"/>
            <a:ext cx="5180406" cy="3885304"/>
          </a:xfrm>
          <a:prstGeom prst="rect">
            <a:avLst/>
          </a:prstGeom>
          <a:noFill/>
          <a:ln w="9525" cap="flat" cmpd="sng">
            <a:noFill/>
            <a:prstDash val="solid"/>
            <a:round/>
            <a:headEnd type="none" w="med" len="med"/>
            <a:tailEnd type="none" w="med" len="med"/>
          </a:ln>
        </p:spPr>
      </p:pic>
      <p:sp>
        <p:nvSpPr>
          <p:cNvPr id="10" name="TextBox 9"/>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1" name="Picture 10"/>
          <p:cNvPicPr>
            <a:picLocks noChangeAspect="1"/>
          </p:cNvPicPr>
          <p:nvPr/>
        </p:nvPicPr>
        <p:blipFill>
          <a:blip r:embed="rId4"/>
          <a:stretch>
            <a:fillRect/>
          </a:stretch>
        </p:blipFill>
        <p:spPr>
          <a:xfrm>
            <a:off x="11235038" y="6262300"/>
            <a:ext cx="880762" cy="586601"/>
          </a:xfrm>
          <a:prstGeom prst="rect">
            <a:avLst/>
          </a:prstGeom>
        </p:spPr>
      </p:pic>
      <p:sp>
        <p:nvSpPr>
          <p:cNvPr id="12" name="Shape 62"/>
          <p:cNvSpPr/>
          <p:nvPr/>
        </p:nvSpPr>
        <p:spPr>
          <a:xfrm>
            <a:off x="0" y="201115"/>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Call &amp; Activity Planning</a:t>
            </a:r>
            <a:endParaRPr lang="en-CA" sz="2700" dirty="0">
              <a:solidFill>
                <a:srgbClr val="0070C0"/>
              </a:solidFill>
              <a:latin typeface="Avenir Book" charset="0"/>
              <a:ea typeface="Avenir Book" charset="0"/>
              <a:cs typeface="Avenir Book" charset="0"/>
            </a:endParaRPr>
          </a:p>
        </p:txBody>
      </p:sp>
      <p:pic>
        <p:nvPicPr>
          <p:cNvPr id="13" name="Picture 12"/>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831870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0233" y="911865"/>
            <a:ext cx="3092450" cy="231933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19" y="917428"/>
            <a:ext cx="4924857" cy="3693642"/>
          </a:xfrm>
          <a:prstGeom prst="rect">
            <a:avLst/>
          </a:prstGeom>
        </p:spPr>
      </p:pic>
      <p:sp>
        <p:nvSpPr>
          <p:cNvPr id="10" name="Rectangle 9"/>
          <p:cNvSpPr/>
          <p:nvPr/>
        </p:nvSpPr>
        <p:spPr>
          <a:xfrm>
            <a:off x="386919" y="4839749"/>
            <a:ext cx="4924857" cy="1477328"/>
          </a:xfrm>
          <a:prstGeom prst="rect">
            <a:avLst/>
          </a:prstGeom>
        </p:spPr>
        <p:txBody>
          <a:bodyPr wrap="square">
            <a:spAutoFit/>
          </a:bodyPr>
          <a:lstStyle/>
          <a:p>
            <a:pPr algn="just"/>
            <a:r>
              <a:rPr lang="en-US" b="1" spc="-40" dirty="0" smtClean="0">
                <a:solidFill>
                  <a:srgbClr val="0070C0"/>
                </a:solidFill>
                <a:latin typeface="Calibri" charset="0"/>
                <a:ea typeface="Times New Roman" charset="0"/>
                <a:cs typeface="Times New Roman" charset="0"/>
              </a:rPr>
              <a:t>PLAN </a:t>
            </a:r>
            <a:r>
              <a:rPr lang="en-US" dirty="0" smtClean="0"/>
              <a:t>and </a:t>
            </a:r>
            <a:r>
              <a:rPr lang="en-US" dirty="0"/>
              <a:t>report a virtually unlimited range of activities, each with its own workflows and reporting requirements, according to </a:t>
            </a:r>
            <a:r>
              <a:rPr lang="en-US" dirty="0" smtClean="0"/>
              <a:t>your company’s demands</a:t>
            </a:r>
            <a:r>
              <a:rPr lang="en-GB" dirty="0" smtClean="0"/>
              <a:t>, then optimize your routes using integrated Google Maps.</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366" y="2978265"/>
            <a:ext cx="7275634" cy="387063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550" y="911865"/>
            <a:ext cx="3092450" cy="2319338"/>
          </a:xfrm>
          <a:prstGeom prst="rect">
            <a:avLst/>
          </a:prstGeom>
        </p:spPr>
      </p:pic>
      <p:sp>
        <p:nvSpPr>
          <p:cNvPr id="9" name="TextBox 8"/>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2" name="Picture 11"/>
          <p:cNvPicPr>
            <a:picLocks noChangeAspect="1"/>
          </p:cNvPicPr>
          <p:nvPr/>
        </p:nvPicPr>
        <p:blipFill>
          <a:blip r:embed="rId6"/>
          <a:stretch>
            <a:fillRect/>
          </a:stretch>
        </p:blipFill>
        <p:spPr>
          <a:xfrm>
            <a:off x="11235038" y="6262300"/>
            <a:ext cx="880762" cy="586601"/>
          </a:xfrm>
          <a:prstGeom prst="rect">
            <a:avLst/>
          </a:prstGeom>
        </p:spPr>
      </p:pic>
      <p:pic>
        <p:nvPicPr>
          <p:cNvPr id="14" name="Picture 13"/>
          <p:cNvPicPr>
            <a:picLocks noChangeAspect="1"/>
          </p:cNvPicPr>
          <p:nvPr/>
        </p:nvPicPr>
        <p:blipFill>
          <a:blip r:embed="rId7"/>
          <a:stretch>
            <a:fillRect/>
          </a:stretch>
        </p:blipFill>
        <p:spPr>
          <a:xfrm>
            <a:off x="196130" y="181054"/>
            <a:ext cx="1505528" cy="376382"/>
          </a:xfrm>
          <a:prstGeom prst="rect">
            <a:avLst/>
          </a:prstGeom>
        </p:spPr>
      </p:pic>
      <p:sp>
        <p:nvSpPr>
          <p:cNvPr id="16" name="Shape 62"/>
          <p:cNvSpPr/>
          <p:nvPr/>
        </p:nvSpPr>
        <p:spPr>
          <a:xfrm>
            <a:off x="0" y="201115"/>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Call &amp; Route Planning</a:t>
            </a:r>
            <a:endParaRPr lang="en-CA" sz="2700" dirty="0">
              <a:solidFill>
                <a:srgbClr val="0070C0"/>
              </a:solidFill>
              <a:latin typeface="Avenir Book" charset="0"/>
              <a:ea typeface="Avenir Book" charset="0"/>
              <a:cs typeface="Avenir Book" charset="0"/>
            </a:endParaRPr>
          </a:p>
        </p:txBody>
      </p:sp>
    </p:spTree>
    <p:extLst>
      <p:ext uri="{BB962C8B-B14F-4D97-AF65-F5344CB8AC3E}">
        <p14:creationId xmlns:p14="http://schemas.microsoft.com/office/powerpoint/2010/main" val="1146780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211960"/>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Cycle Planning &amp; Target Management</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11865"/>
            <a:ext cx="4924856" cy="3693642"/>
          </a:xfrm>
          <a:prstGeom prst="rect">
            <a:avLst/>
          </a:prstGeom>
        </p:spPr>
      </p:pic>
      <p:sp>
        <p:nvSpPr>
          <p:cNvPr id="10" name="Rectangle 9"/>
          <p:cNvSpPr/>
          <p:nvPr/>
        </p:nvSpPr>
        <p:spPr>
          <a:xfrm>
            <a:off x="1635089" y="4946922"/>
            <a:ext cx="8921821" cy="646331"/>
          </a:xfrm>
          <a:prstGeom prst="rect">
            <a:avLst/>
          </a:prstGeom>
        </p:spPr>
        <p:txBody>
          <a:bodyPr wrap="square">
            <a:spAutoFit/>
          </a:bodyPr>
          <a:lstStyle/>
          <a:p>
            <a:pPr algn="just"/>
            <a:r>
              <a:rPr lang="en-US" b="1" spc="-40" dirty="0" smtClean="0">
                <a:solidFill>
                  <a:srgbClr val="0070C0"/>
                </a:solidFill>
                <a:latin typeface="Calibri" charset="0"/>
                <a:ea typeface="Times New Roman" charset="0"/>
                <a:cs typeface="Times New Roman" charset="0"/>
              </a:rPr>
              <a:t>PLAN </a:t>
            </a:r>
            <a:r>
              <a:rPr lang="en-US" dirty="0" smtClean="0"/>
              <a:t>period-specific campaigns with structured plans for sales and in-field marketing. </a:t>
            </a:r>
          </a:p>
          <a:p>
            <a:r>
              <a:rPr lang="en-US" dirty="0" smtClean="0"/>
              <a:t>Cycle Plan transforms target lists into firm commitments based on customer frequency goals.</a:t>
            </a:r>
            <a:r>
              <a:rPr lang="en-GB" dirty="0" smtClean="0"/>
              <a:t> </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99" y="914569"/>
            <a:ext cx="4921250" cy="3690938"/>
          </a:xfrm>
          <a:prstGeom prst="rect">
            <a:avLst/>
          </a:prstGeom>
        </p:spPr>
      </p:pic>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8" name="Picture 7"/>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817636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130" y="1073617"/>
            <a:ext cx="3887271" cy="291545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233" y="2983169"/>
            <a:ext cx="3962874" cy="2972156"/>
          </a:xfrm>
          <a:prstGeom prst="rect">
            <a:avLst/>
          </a:prstGeom>
        </p:spPr>
      </p:pic>
      <p:sp>
        <p:nvSpPr>
          <p:cNvPr id="14" name="Shape 168"/>
          <p:cNvSpPr txBox="1"/>
          <p:nvPr/>
        </p:nvSpPr>
        <p:spPr>
          <a:xfrm>
            <a:off x="563184" y="1073617"/>
            <a:ext cx="5388326" cy="4881708"/>
          </a:xfrm>
          <a:prstGeom prst="rect">
            <a:avLst/>
          </a:prstGeom>
          <a:noFill/>
          <a:ln w="9525" cap="flat" cmpd="sng">
            <a:noFill/>
            <a:prstDash val="solid"/>
            <a:round/>
            <a:headEnd type="none" w="med" len="med"/>
            <a:tailEnd type="none" w="med" len="med"/>
          </a:ln>
        </p:spPr>
        <p:txBody>
          <a:bodyPr lIns="91425" tIns="45700" rIns="91425" bIns="45700" anchor="t" anchorCtr="0">
            <a:noAutofit/>
          </a:bodyPr>
          <a:lstStyle/>
          <a:p>
            <a:pPr marL="228600" marR="0" lvl="0" indent="-228600" rtl="0">
              <a:lnSpc>
                <a:spcPct val="90000"/>
              </a:lnSpc>
              <a:spcBef>
                <a:spcPts val="0"/>
              </a:spcBef>
              <a:spcAft>
                <a:spcPts val="0"/>
              </a:spcAft>
              <a:buClr>
                <a:schemeClr val="dk1"/>
              </a:buClr>
              <a:buSzPct val="100000"/>
              <a:buFont typeface="Arial"/>
              <a:buChar char="•"/>
            </a:pPr>
            <a:r>
              <a:rPr lang="en-US" sz="1600" dirty="0">
                <a:solidFill>
                  <a:schemeClr val="dk1"/>
                </a:solidFill>
                <a:latin typeface="Arial" charset="0"/>
                <a:ea typeface="Arial" charset="0"/>
                <a:cs typeface="Arial" charset="0"/>
                <a:sym typeface="Times New Roman"/>
              </a:rPr>
              <a:t>The Cycle Plan represents the plan of a specific Rep for his/her customer </a:t>
            </a:r>
            <a:r>
              <a:rPr lang="en-US" sz="1600" b="1" dirty="0">
                <a:solidFill>
                  <a:schemeClr val="dk1"/>
                </a:solidFill>
                <a:latin typeface="Arial" charset="0"/>
                <a:ea typeface="Arial" charset="0"/>
                <a:cs typeface="Arial" charset="0"/>
                <a:sym typeface="Times New Roman"/>
              </a:rPr>
              <a:t>Target Group </a:t>
            </a:r>
            <a:r>
              <a:rPr lang="en-US" sz="1600" dirty="0">
                <a:solidFill>
                  <a:schemeClr val="dk1"/>
                </a:solidFill>
                <a:latin typeface="Arial" charset="0"/>
                <a:ea typeface="Arial" charset="0"/>
                <a:cs typeface="Arial" charset="0"/>
                <a:sym typeface="Times New Roman"/>
              </a:rPr>
              <a:t>within a Cycle</a:t>
            </a:r>
          </a:p>
          <a:p>
            <a:pPr marL="228600" marR="0" lvl="0" indent="-228600" rtl="0">
              <a:lnSpc>
                <a:spcPct val="90000"/>
              </a:lnSpc>
              <a:spcBef>
                <a:spcPts val="1000"/>
              </a:spcBef>
              <a:spcAft>
                <a:spcPts val="0"/>
              </a:spcAft>
              <a:buClr>
                <a:schemeClr val="dk1"/>
              </a:buClr>
              <a:buSzPct val="100000"/>
              <a:buFont typeface="Arial"/>
              <a:buChar char="•"/>
            </a:pPr>
            <a:r>
              <a:rPr lang="en-US" sz="1600" dirty="0">
                <a:solidFill>
                  <a:schemeClr val="dk1"/>
                </a:solidFill>
                <a:latin typeface="Arial" charset="0"/>
                <a:ea typeface="Arial" charset="0"/>
                <a:cs typeface="Arial" charset="0"/>
                <a:sym typeface="Times New Roman"/>
              </a:rPr>
              <a:t>A Target Group is defined as a sub-set of customers in a Rep’s database that (typically) represents the individuals with the </a:t>
            </a:r>
            <a:r>
              <a:rPr lang="en-US" sz="1600" b="1" dirty="0">
                <a:solidFill>
                  <a:schemeClr val="dk1"/>
                </a:solidFill>
                <a:latin typeface="Arial" charset="0"/>
                <a:ea typeface="Arial" charset="0"/>
                <a:cs typeface="Arial" charset="0"/>
                <a:sym typeface="Times New Roman"/>
              </a:rPr>
              <a:t>highest potential </a:t>
            </a:r>
            <a:r>
              <a:rPr lang="en-US" sz="1600" dirty="0">
                <a:solidFill>
                  <a:schemeClr val="dk1"/>
                </a:solidFill>
                <a:latin typeface="Arial" charset="0"/>
                <a:ea typeface="Arial" charset="0"/>
                <a:cs typeface="Arial" charset="0"/>
                <a:sym typeface="Times New Roman"/>
              </a:rPr>
              <a:t>for generating </a:t>
            </a:r>
            <a:r>
              <a:rPr lang="en-US" sz="1600" dirty="0" smtClean="0">
                <a:solidFill>
                  <a:schemeClr val="dk1"/>
                </a:solidFill>
                <a:latin typeface="Arial" charset="0"/>
                <a:ea typeface="Arial" charset="0"/>
                <a:cs typeface="Arial" charset="0"/>
                <a:sym typeface="Times New Roman"/>
              </a:rPr>
              <a:t>sales</a:t>
            </a:r>
          </a:p>
          <a:p>
            <a:pPr marL="228600" marR="0" lvl="0" indent="-228600" rtl="0">
              <a:lnSpc>
                <a:spcPct val="90000"/>
              </a:lnSpc>
              <a:spcBef>
                <a:spcPts val="1000"/>
              </a:spcBef>
              <a:spcAft>
                <a:spcPts val="0"/>
              </a:spcAft>
              <a:buClr>
                <a:schemeClr val="dk1"/>
              </a:buClr>
              <a:buSzPct val="100000"/>
              <a:buFont typeface="Arial"/>
              <a:buChar char="•"/>
            </a:pPr>
            <a:r>
              <a:rPr lang="en-US" sz="1600" dirty="0">
                <a:solidFill>
                  <a:schemeClr val="dk1"/>
                </a:solidFill>
                <a:latin typeface="Arial" charset="0"/>
                <a:ea typeface="Arial" charset="0"/>
                <a:cs typeface="Arial" charset="0"/>
                <a:sym typeface="Times New Roman"/>
              </a:rPr>
              <a:t>T</a:t>
            </a:r>
            <a:r>
              <a:rPr lang="en-US" sz="1600" dirty="0" smtClean="0">
                <a:solidFill>
                  <a:schemeClr val="dk1"/>
                </a:solidFill>
                <a:latin typeface="Arial" charset="0"/>
                <a:ea typeface="Arial" charset="0"/>
                <a:cs typeface="Arial" charset="0"/>
                <a:sym typeface="Times New Roman"/>
              </a:rPr>
              <a:t>he </a:t>
            </a:r>
            <a:r>
              <a:rPr lang="en-US" sz="1600" dirty="0">
                <a:solidFill>
                  <a:schemeClr val="dk1"/>
                </a:solidFill>
                <a:latin typeface="Arial" charset="0"/>
                <a:ea typeface="Arial" charset="0"/>
                <a:cs typeface="Arial" charset="0"/>
                <a:sym typeface="Times New Roman"/>
              </a:rPr>
              <a:t>size of the Target Group reflects the </a:t>
            </a:r>
            <a:r>
              <a:rPr lang="en-US" sz="1600" b="1" dirty="0">
                <a:solidFill>
                  <a:schemeClr val="dk1"/>
                </a:solidFill>
                <a:latin typeface="Arial" charset="0"/>
                <a:ea typeface="Arial" charset="0"/>
                <a:cs typeface="Arial" charset="0"/>
                <a:sym typeface="Times New Roman"/>
              </a:rPr>
              <a:t>call capacity </a:t>
            </a:r>
            <a:r>
              <a:rPr lang="en-US" sz="1600" dirty="0">
                <a:solidFill>
                  <a:schemeClr val="dk1"/>
                </a:solidFill>
                <a:latin typeface="Arial" charset="0"/>
                <a:ea typeface="Arial" charset="0"/>
                <a:cs typeface="Arial" charset="0"/>
                <a:sym typeface="Times New Roman"/>
              </a:rPr>
              <a:t>of a Rep within a given Cycle (</a:t>
            </a:r>
            <a:r>
              <a:rPr lang="en-US" sz="1600" dirty="0" err="1">
                <a:solidFill>
                  <a:schemeClr val="dk1"/>
                </a:solidFill>
                <a:latin typeface="Arial" charset="0"/>
                <a:ea typeface="Arial" charset="0"/>
                <a:cs typeface="Arial" charset="0"/>
                <a:sym typeface="Times New Roman"/>
              </a:rPr>
              <a:t>nTG</a:t>
            </a:r>
            <a:r>
              <a:rPr lang="en-US" sz="1600" dirty="0">
                <a:solidFill>
                  <a:schemeClr val="dk1"/>
                </a:solidFill>
                <a:latin typeface="Arial" charset="0"/>
                <a:ea typeface="Arial" charset="0"/>
                <a:cs typeface="Arial" charset="0"/>
                <a:sym typeface="Times New Roman"/>
              </a:rPr>
              <a:t> x Total Frequency = Call Capacity)</a:t>
            </a:r>
          </a:p>
          <a:p>
            <a:pPr marL="228600" marR="0" lvl="0" indent="-228600" rtl="0">
              <a:lnSpc>
                <a:spcPct val="90000"/>
              </a:lnSpc>
              <a:spcBef>
                <a:spcPts val="1000"/>
              </a:spcBef>
              <a:spcAft>
                <a:spcPts val="0"/>
              </a:spcAft>
              <a:buClr>
                <a:schemeClr val="dk1"/>
              </a:buClr>
              <a:buSzPct val="100000"/>
              <a:buFont typeface="Arial"/>
              <a:buChar char="•"/>
            </a:pPr>
            <a:r>
              <a:rPr lang="en-US" sz="1600" dirty="0">
                <a:solidFill>
                  <a:schemeClr val="dk1"/>
                </a:solidFill>
                <a:latin typeface="Arial" charset="0"/>
                <a:ea typeface="Arial" charset="0"/>
                <a:cs typeface="Arial" charset="0"/>
                <a:sym typeface="Times New Roman"/>
              </a:rPr>
              <a:t>A Cycle is </a:t>
            </a:r>
            <a:r>
              <a:rPr lang="en-US" sz="1600" dirty="0" smtClean="0">
                <a:solidFill>
                  <a:schemeClr val="dk1"/>
                </a:solidFill>
                <a:latin typeface="Arial" charset="0"/>
                <a:ea typeface="Arial" charset="0"/>
                <a:cs typeface="Arial" charset="0"/>
                <a:sym typeface="Times New Roman"/>
              </a:rPr>
              <a:t>a configurable </a:t>
            </a:r>
            <a:r>
              <a:rPr lang="en-US" sz="1600" b="1" dirty="0">
                <a:solidFill>
                  <a:schemeClr val="dk1"/>
                </a:solidFill>
                <a:latin typeface="Arial" charset="0"/>
                <a:ea typeface="Arial" charset="0"/>
                <a:cs typeface="Arial" charset="0"/>
                <a:sym typeface="Times New Roman"/>
              </a:rPr>
              <a:t>business period </a:t>
            </a:r>
            <a:r>
              <a:rPr lang="mr-IN" sz="1600" dirty="0" smtClean="0">
                <a:solidFill>
                  <a:schemeClr val="dk1"/>
                </a:solidFill>
                <a:latin typeface="Arial" charset="0"/>
                <a:ea typeface="Arial" charset="0"/>
                <a:cs typeface="Arial" charset="0"/>
                <a:sym typeface="Times New Roman"/>
              </a:rPr>
              <a:t>–</a:t>
            </a:r>
            <a:r>
              <a:rPr lang="en-US" sz="1600" dirty="0" smtClean="0">
                <a:solidFill>
                  <a:schemeClr val="dk1"/>
                </a:solidFill>
                <a:latin typeface="Arial" charset="0"/>
                <a:ea typeface="Arial" charset="0"/>
                <a:cs typeface="Arial" charset="0"/>
                <a:sym typeface="Times New Roman"/>
              </a:rPr>
              <a:t> it can be a calendar month, business quarter, or other</a:t>
            </a:r>
            <a:endParaRPr lang="en-US" sz="1600" dirty="0">
              <a:solidFill>
                <a:schemeClr val="dk1"/>
              </a:solidFill>
              <a:latin typeface="Arial" charset="0"/>
              <a:ea typeface="Arial" charset="0"/>
              <a:cs typeface="Arial" charset="0"/>
              <a:sym typeface="Times New Roman"/>
            </a:endParaRPr>
          </a:p>
          <a:p>
            <a:pPr marL="228600" marR="0" lvl="0" indent="-228600" rtl="0">
              <a:lnSpc>
                <a:spcPct val="90000"/>
              </a:lnSpc>
              <a:spcBef>
                <a:spcPts val="1000"/>
              </a:spcBef>
              <a:spcAft>
                <a:spcPts val="0"/>
              </a:spcAft>
              <a:buClr>
                <a:schemeClr val="dk1"/>
              </a:buClr>
              <a:buSzPct val="100000"/>
              <a:buFont typeface="Arial"/>
              <a:buChar char="•"/>
            </a:pPr>
            <a:r>
              <a:rPr lang="en-US" sz="1600" dirty="0">
                <a:solidFill>
                  <a:schemeClr val="dk1"/>
                </a:solidFill>
                <a:latin typeface="Arial" charset="0"/>
                <a:ea typeface="Arial" charset="0"/>
                <a:cs typeface="Arial" charset="0"/>
                <a:sym typeface="Times New Roman"/>
              </a:rPr>
              <a:t>Changes made to a Cycle Plan for one period (e.g. C1), once approved, are automatically inherited by the Cycle Plan for all subsequent periods (e.g. C2, C3, etc.) until changed again</a:t>
            </a:r>
          </a:p>
          <a:p>
            <a:pPr marL="228600" marR="0" lvl="0" indent="-228600" rtl="0">
              <a:lnSpc>
                <a:spcPct val="90000"/>
              </a:lnSpc>
              <a:spcBef>
                <a:spcPts val="1000"/>
              </a:spcBef>
              <a:buClr>
                <a:schemeClr val="dk1"/>
              </a:buClr>
              <a:buSzPct val="100000"/>
              <a:buFont typeface="Arial"/>
              <a:buChar char="•"/>
            </a:pPr>
            <a:r>
              <a:rPr lang="en-US" sz="1600" dirty="0">
                <a:solidFill>
                  <a:schemeClr val="dk1"/>
                </a:solidFill>
                <a:latin typeface="Arial" charset="0"/>
                <a:ea typeface="Arial" charset="0"/>
                <a:cs typeface="Arial" charset="0"/>
                <a:sym typeface="Times New Roman"/>
              </a:rPr>
              <a:t>Changes made to the Frequency and Tier of a specific customer, once approved, become permanent regardless of their disagreement with the official Tier-Frequency correlation</a:t>
            </a:r>
          </a:p>
        </p:txBody>
      </p:sp>
      <p:sp>
        <p:nvSpPr>
          <p:cNvPr id="10" name="Shape 62"/>
          <p:cNvSpPr/>
          <p:nvPr/>
        </p:nvSpPr>
        <p:spPr>
          <a:xfrm>
            <a:off x="0" y="211960"/>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Cycle Planning &amp; Target Management</a:t>
            </a:r>
            <a:endParaRPr lang="en-CA" sz="2700" dirty="0">
              <a:solidFill>
                <a:srgbClr val="0070C0"/>
              </a:solidFill>
              <a:latin typeface="Avenir Book" charset="0"/>
              <a:ea typeface="Avenir Book" charset="0"/>
              <a:cs typeface="Avenir Book" charset="0"/>
            </a:endParaRPr>
          </a:p>
        </p:txBody>
      </p:sp>
      <p:sp>
        <p:nvSpPr>
          <p:cNvPr id="12" name="TextBox 11"/>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5" name="Picture 14"/>
          <p:cNvPicPr>
            <a:picLocks noChangeAspect="1"/>
          </p:cNvPicPr>
          <p:nvPr/>
        </p:nvPicPr>
        <p:blipFill>
          <a:blip r:embed="rId4"/>
          <a:stretch>
            <a:fillRect/>
          </a:stretch>
        </p:blipFill>
        <p:spPr>
          <a:xfrm>
            <a:off x="11235038" y="6262300"/>
            <a:ext cx="880762" cy="586601"/>
          </a:xfrm>
          <a:prstGeom prst="rect">
            <a:avLst/>
          </a:prstGeom>
        </p:spPr>
      </p:pic>
      <p:pic>
        <p:nvPicPr>
          <p:cNvPr id="16" name="Picture 15"/>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844447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83" y="2611682"/>
            <a:ext cx="3042369" cy="2281777"/>
          </a:xfrm>
          <a:prstGeom prst="rect">
            <a:avLst/>
          </a:prstGeom>
        </p:spPr>
      </p:pic>
      <p:sp>
        <p:nvSpPr>
          <p:cNvPr id="10" name="Rectangle 9"/>
          <p:cNvSpPr/>
          <p:nvPr/>
        </p:nvSpPr>
        <p:spPr>
          <a:xfrm>
            <a:off x="1507223" y="5663775"/>
            <a:ext cx="9177553" cy="646331"/>
          </a:xfrm>
          <a:prstGeom prst="rect">
            <a:avLst/>
          </a:prstGeom>
        </p:spPr>
        <p:txBody>
          <a:bodyPr wrap="square">
            <a:spAutoFit/>
          </a:bodyPr>
          <a:lstStyle/>
          <a:p>
            <a:r>
              <a:rPr lang="en-US" b="1" dirty="0" smtClean="0">
                <a:solidFill>
                  <a:srgbClr val="0070C0"/>
                </a:solidFill>
              </a:rPr>
              <a:t>PROFILES</a:t>
            </a:r>
            <a:r>
              <a:rPr lang="en-US" b="1" dirty="0" smtClean="0">
                <a:solidFill>
                  <a:srgbClr val="C00000"/>
                </a:solidFill>
              </a:rPr>
              <a:t> </a:t>
            </a:r>
            <a:r>
              <a:rPr lang="en-US" dirty="0" smtClean="0"/>
              <a:t>are automatically captured </a:t>
            </a:r>
            <a:r>
              <a:rPr lang="en-US" dirty="0"/>
              <a:t>and recorded </a:t>
            </a:r>
            <a:r>
              <a:rPr lang="en-US" dirty="0" smtClean="0"/>
              <a:t>during call reporting and stored in the Profiles section of the customer’s card.  </a:t>
            </a:r>
            <a:r>
              <a:rPr lang="en-US" b="1" dirty="0" smtClean="0">
                <a:solidFill>
                  <a:srgbClr val="0070C0"/>
                </a:solidFill>
              </a:rPr>
              <a:t>PHOTOS</a:t>
            </a:r>
            <a:r>
              <a:rPr lang="en-US" dirty="0" smtClean="0">
                <a:solidFill>
                  <a:srgbClr val="0070C0"/>
                </a:solidFill>
              </a:rPr>
              <a:t> </a:t>
            </a:r>
            <a:r>
              <a:rPr lang="en-US" dirty="0" smtClean="0"/>
              <a:t>can also be captured as evidence of visits.</a:t>
            </a:r>
            <a:endParaRPr lang="en-GB" dirty="0"/>
          </a:p>
        </p:txBody>
      </p:sp>
      <p:sp>
        <p:nvSpPr>
          <p:cNvPr id="11" name="Shape 125"/>
          <p:cNvSpPr txBox="1">
            <a:spLocks/>
          </p:cNvSpPr>
          <p:nvPr/>
        </p:nvSpPr>
        <p:spPr>
          <a:xfrm>
            <a:off x="596900" y="748142"/>
            <a:ext cx="11595100" cy="1344107"/>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ct val="100000"/>
              <a:buFont typeface="Arial"/>
              <a:buChar char="•"/>
            </a:pPr>
            <a:r>
              <a:rPr lang="en-US" sz="1500" dirty="0" smtClean="0">
                <a:solidFill>
                  <a:schemeClr val="dk1"/>
                </a:solidFill>
                <a:latin typeface="Arial" charset="0"/>
                <a:ea typeface="Arial" charset="0"/>
                <a:cs typeface="Arial" charset="0"/>
                <a:sym typeface="Times New Roman"/>
              </a:rPr>
              <a:t>Highly flexible approach allows for easy creation of multiple call report questionnaires that can be published simultaneously </a:t>
            </a:r>
          </a:p>
          <a:p>
            <a:pPr marL="228600" lvl="1">
              <a:spcBef>
                <a:spcPts val="1000"/>
              </a:spcBef>
              <a:buClr>
                <a:schemeClr val="dk1"/>
              </a:buClr>
              <a:buSzPct val="100000"/>
              <a:buFont typeface="Arial"/>
              <a:buChar char="•"/>
            </a:pPr>
            <a:r>
              <a:rPr lang="en-US" sz="1500" dirty="0" smtClean="0">
                <a:solidFill>
                  <a:schemeClr val="dk1"/>
                </a:solidFill>
                <a:latin typeface="Arial" charset="0"/>
                <a:ea typeface="Arial" charset="0"/>
                <a:cs typeface="Arial" charset="0"/>
                <a:sym typeface="Times New Roman"/>
              </a:rPr>
              <a:t>Supporting multiple question types, call reports can function as guided questionnaires, quickly satisfying complex reporting goals</a:t>
            </a:r>
          </a:p>
          <a:p>
            <a:pPr>
              <a:buClr>
                <a:schemeClr val="dk1"/>
              </a:buClr>
              <a:buSzPct val="100000"/>
              <a:buFont typeface="Arial"/>
              <a:buChar char="•"/>
            </a:pPr>
            <a:r>
              <a:rPr lang="en-US" sz="1500" dirty="0" smtClean="0">
                <a:solidFill>
                  <a:schemeClr val="dk1"/>
                </a:solidFill>
                <a:latin typeface="Arial" charset="0"/>
                <a:ea typeface="Arial" charset="0"/>
                <a:cs typeface="Arial" charset="0"/>
                <a:sym typeface="Times New Roman"/>
              </a:rPr>
              <a:t>The system can automatically offer the most appropriate questionnaire according to customer status or relationship progress</a:t>
            </a:r>
          </a:p>
          <a:p>
            <a:pPr>
              <a:buClr>
                <a:schemeClr val="dk1"/>
              </a:buClr>
              <a:buSzPct val="100000"/>
              <a:buFont typeface="Arial"/>
              <a:buChar char="•"/>
            </a:pPr>
            <a:r>
              <a:rPr lang="en-US" sz="1500" dirty="0" smtClean="0">
                <a:solidFill>
                  <a:schemeClr val="dk1"/>
                </a:solidFill>
                <a:latin typeface="Arial" charset="0"/>
                <a:ea typeface="Arial" charset="0"/>
                <a:cs typeface="Arial" charset="0"/>
                <a:sym typeface="Times New Roman"/>
              </a:rPr>
              <a:t>Questionnaires can capture data used across the system, such as profiles, which are automatically recorded based on answers</a:t>
            </a:r>
          </a:p>
          <a:p>
            <a:pPr>
              <a:buClr>
                <a:schemeClr val="dk1"/>
              </a:buClr>
              <a:buSzPct val="100000"/>
              <a:buFont typeface="Arial"/>
              <a:buChar char="•"/>
            </a:pPr>
            <a:endParaRPr lang="en-US" sz="1500" dirty="0" smtClean="0">
              <a:solidFill>
                <a:schemeClr val="dk1"/>
              </a:solidFill>
              <a:latin typeface="Arial" charset="0"/>
              <a:ea typeface="Arial" charset="0"/>
              <a:cs typeface="Arial" charset="0"/>
              <a:sym typeface="Times New Roman"/>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486" y="2582519"/>
            <a:ext cx="3120135" cy="234010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115" y="2208076"/>
            <a:ext cx="2319123" cy="309216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301" y="2208076"/>
            <a:ext cx="2319123" cy="3092165"/>
          </a:xfrm>
          <a:prstGeom prst="rect">
            <a:avLst/>
          </a:prstGeom>
        </p:spPr>
      </p:pic>
      <p:sp>
        <p:nvSpPr>
          <p:cNvPr id="13" name="Shape 62"/>
          <p:cNvSpPr/>
          <p:nvPr/>
        </p:nvSpPr>
        <p:spPr>
          <a:xfrm>
            <a:off x="0" y="211960"/>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Call Reporting</a:t>
            </a:r>
            <a:endParaRPr lang="en-CA" sz="2700" dirty="0">
              <a:solidFill>
                <a:srgbClr val="0070C0"/>
              </a:solidFill>
              <a:latin typeface="Avenir Book" charset="0"/>
              <a:ea typeface="Avenir Book" charset="0"/>
              <a:cs typeface="Avenir Book" charset="0"/>
            </a:endParaRPr>
          </a:p>
        </p:txBody>
      </p:sp>
      <p:pic>
        <p:nvPicPr>
          <p:cNvPr id="19" name="Picture 18"/>
          <p:cNvPicPr>
            <a:picLocks noChangeAspect="1"/>
          </p:cNvPicPr>
          <p:nvPr/>
        </p:nvPicPr>
        <p:blipFill>
          <a:blip r:embed="rId6"/>
          <a:stretch>
            <a:fillRect/>
          </a:stretch>
        </p:blipFill>
        <p:spPr>
          <a:xfrm>
            <a:off x="196130" y="181054"/>
            <a:ext cx="1505528" cy="376382"/>
          </a:xfrm>
          <a:prstGeom prst="rect">
            <a:avLst/>
          </a:prstGeom>
        </p:spPr>
      </p:pic>
      <p:sp>
        <p:nvSpPr>
          <p:cNvPr id="20" name="TextBox 19"/>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21" name="Picture 20"/>
          <p:cNvPicPr>
            <a:picLocks noChangeAspect="1"/>
          </p:cNvPicPr>
          <p:nvPr/>
        </p:nvPicPr>
        <p:blipFill>
          <a:blip r:embed="rId7"/>
          <a:stretch>
            <a:fillRect/>
          </a:stretch>
        </p:blipFill>
        <p:spPr>
          <a:xfrm>
            <a:off x="11235038" y="6262300"/>
            <a:ext cx="880762" cy="586601"/>
          </a:xfrm>
          <a:prstGeom prst="rect">
            <a:avLst/>
          </a:prstGeom>
        </p:spPr>
      </p:pic>
      <p:sp>
        <p:nvSpPr>
          <p:cNvPr id="25" name="Right Arrow 24"/>
          <p:cNvSpPr/>
          <p:nvPr/>
        </p:nvSpPr>
        <p:spPr>
          <a:xfrm>
            <a:off x="460682" y="5440221"/>
            <a:ext cx="11295939" cy="26351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513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196054"/>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a:solidFill>
                  <a:srgbClr val="0070C0"/>
                </a:solidFill>
                <a:latin typeface="Avenir Book" charset="0"/>
                <a:ea typeface="Avenir Book" charset="0"/>
                <a:cs typeface="Avenir Book" charset="0"/>
              </a:rPr>
              <a:t>Media </a:t>
            </a:r>
            <a:r>
              <a:rPr lang="en-CA" sz="2700" dirty="0" smtClean="0">
                <a:solidFill>
                  <a:srgbClr val="0070C0"/>
                </a:solidFill>
                <a:latin typeface="Avenir Book" charset="0"/>
                <a:ea typeface="Avenir Book" charset="0"/>
                <a:cs typeface="Avenir Book" charset="0"/>
              </a:rPr>
              <a:t>&amp; Closed </a:t>
            </a:r>
            <a:r>
              <a:rPr lang="en-CA" sz="2700" dirty="0">
                <a:solidFill>
                  <a:srgbClr val="0070C0"/>
                </a:solidFill>
                <a:latin typeface="Avenir Book" charset="0"/>
                <a:ea typeface="Avenir Book" charset="0"/>
                <a:cs typeface="Avenir Book" charset="0"/>
              </a:rPr>
              <a:t>Loop Marketing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06095"/>
            <a:ext cx="4924856" cy="3693642"/>
          </a:xfrm>
          <a:prstGeom prst="rect">
            <a:avLst/>
          </a:prstGeom>
        </p:spPr>
      </p:pic>
      <p:sp>
        <p:nvSpPr>
          <p:cNvPr id="10" name="Rectangle 9"/>
          <p:cNvSpPr/>
          <p:nvPr/>
        </p:nvSpPr>
        <p:spPr>
          <a:xfrm>
            <a:off x="948895" y="4810140"/>
            <a:ext cx="10366578" cy="1477328"/>
          </a:xfrm>
          <a:prstGeom prst="rect">
            <a:avLst/>
          </a:prstGeom>
        </p:spPr>
        <p:txBody>
          <a:bodyPr wrap="square">
            <a:spAutoFit/>
          </a:bodyPr>
          <a:lstStyle/>
          <a:p>
            <a:pPr algn="just"/>
            <a:r>
              <a:rPr lang="en-US" b="1" dirty="0" smtClean="0">
                <a:solidFill>
                  <a:srgbClr val="0070C0"/>
                </a:solidFill>
              </a:rPr>
              <a:t>MEDIA </a:t>
            </a:r>
            <a:r>
              <a:rPr lang="en-US" dirty="0" smtClean="0"/>
              <a:t>is a built-in </a:t>
            </a:r>
            <a:r>
              <a:rPr lang="en-US" dirty="0"/>
              <a:t>“app store</a:t>
            </a:r>
            <a:r>
              <a:rPr lang="en-US" dirty="0" smtClean="0"/>
              <a:t>” and publishing engine that supports a </a:t>
            </a:r>
            <a:r>
              <a:rPr lang="en-US" dirty="0"/>
              <a:t>wide range of multimedia content, from approved docs and training </a:t>
            </a:r>
            <a:r>
              <a:rPr lang="en-US" dirty="0" smtClean="0"/>
              <a:t>materials </a:t>
            </a:r>
            <a:r>
              <a:rPr lang="en-US" dirty="0"/>
              <a:t>to promo videos and interactive HTML5 </a:t>
            </a:r>
            <a:r>
              <a:rPr lang="en-US" dirty="0" smtClean="0"/>
              <a:t>CLM presentations. Reps access only the latest approved content. When used to streamline workflows and reporting, CLM presentations can be used to complete call reports, record sample/promo drops, and create orders. BI Analytics integration supports robust data capture for management dashboards and drilldown reports. </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987" y="811358"/>
            <a:ext cx="2438175" cy="18286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299" y="811358"/>
            <a:ext cx="2438174" cy="182863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987" y="2826042"/>
            <a:ext cx="2438174" cy="182863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7299" y="2826042"/>
            <a:ext cx="2438174" cy="1828631"/>
          </a:xfrm>
          <a:prstGeom prst="rect">
            <a:avLst/>
          </a:prstGeom>
        </p:spPr>
      </p:pic>
      <p:sp>
        <p:nvSpPr>
          <p:cNvPr id="12" name="TextBox 11"/>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4" name="Picture 13"/>
          <p:cNvPicPr>
            <a:picLocks noChangeAspect="1"/>
          </p:cNvPicPr>
          <p:nvPr/>
        </p:nvPicPr>
        <p:blipFill>
          <a:blip r:embed="rId7"/>
          <a:stretch>
            <a:fillRect/>
          </a:stretch>
        </p:blipFill>
        <p:spPr>
          <a:xfrm>
            <a:off x="11235038" y="6262300"/>
            <a:ext cx="880762" cy="586601"/>
          </a:xfrm>
          <a:prstGeom prst="rect">
            <a:avLst/>
          </a:prstGeom>
        </p:spPr>
      </p:pic>
      <p:pic>
        <p:nvPicPr>
          <p:cNvPr id="15" name="Picture 14"/>
          <p:cNvPicPr>
            <a:picLocks noChangeAspect="1"/>
          </p:cNvPicPr>
          <p:nvPr/>
        </p:nvPicPr>
        <p:blipFill>
          <a:blip r:embed="rId8"/>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674790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1" y="253523"/>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My Work (Tasks)</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11865"/>
            <a:ext cx="4924856" cy="3693642"/>
          </a:xfrm>
          <a:prstGeom prst="rect">
            <a:avLst/>
          </a:prstGeom>
        </p:spPr>
      </p:pic>
      <p:sp>
        <p:nvSpPr>
          <p:cNvPr id="10" name="Rectangle 9"/>
          <p:cNvSpPr/>
          <p:nvPr/>
        </p:nvSpPr>
        <p:spPr>
          <a:xfrm>
            <a:off x="1342005" y="4946922"/>
            <a:ext cx="9507989" cy="646331"/>
          </a:xfrm>
          <a:prstGeom prst="rect">
            <a:avLst/>
          </a:prstGeom>
        </p:spPr>
        <p:txBody>
          <a:bodyPr wrap="square">
            <a:spAutoFit/>
          </a:bodyPr>
          <a:lstStyle/>
          <a:p>
            <a:pPr algn="just"/>
            <a:r>
              <a:rPr lang="en-US" b="1" dirty="0" smtClean="0">
                <a:solidFill>
                  <a:srgbClr val="0070C0"/>
                </a:solidFill>
              </a:rPr>
              <a:t>MY</a:t>
            </a:r>
            <a:r>
              <a:rPr lang="en-US" b="1" dirty="0" smtClean="0">
                <a:solidFill>
                  <a:schemeClr val="accent1">
                    <a:lumMod val="75000"/>
                  </a:schemeClr>
                </a:solidFill>
              </a:rPr>
              <a:t> </a:t>
            </a:r>
            <a:r>
              <a:rPr lang="en-US" b="1" dirty="0" smtClean="0">
                <a:solidFill>
                  <a:srgbClr val="0070C0"/>
                </a:solidFill>
              </a:rPr>
              <a:t>WORK</a:t>
            </a:r>
            <a:r>
              <a:rPr lang="en-US" b="1" dirty="0" smtClean="0">
                <a:solidFill>
                  <a:schemeClr val="accent1">
                    <a:lumMod val="75000"/>
                  </a:schemeClr>
                </a:solidFill>
              </a:rPr>
              <a:t> </a:t>
            </a:r>
            <a:r>
              <a:rPr lang="en-US" dirty="0" smtClean="0"/>
              <a:t>puts all unfinished </a:t>
            </a:r>
            <a:r>
              <a:rPr lang="en-US" dirty="0"/>
              <a:t>and pending tasks in one </a:t>
            </a:r>
            <a:r>
              <a:rPr lang="en-US" dirty="0" smtClean="0"/>
              <a:t>place, giving users </a:t>
            </a:r>
            <a:r>
              <a:rPr lang="en-US" dirty="0"/>
              <a:t>the ability </a:t>
            </a:r>
            <a:r>
              <a:rPr lang="en-US" dirty="0" smtClean="0"/>
              <a:t>to quickly </a:t>
            </a:r>
            <a:r>
              <a:rPr lang="en-US" dirty="0"/>
              <a:t>catch up on </a:t>
            </a:r>
            <a:r>
              <a:rPr lang="en-US" dirty="0" smtClean="0"/>
              <a:t>responsibilities – </a:t>
            </a:r>
            <a:r>
              <a:rPr lang="en-US" dirty="0"/>
              <a:t>even when the device is </a:t>
            </a:r>
            <a:r>
              <a:rPr lang="en-US" dirty="0" smtClean="0"/>
              <a:t>offline</a:t>
            </a:r>
            <a:r>
              <a:rPr lang="en-US" dirty="0"/>
              <a:t> </a:t>
            </a:r>
            <a:r>
              <a:rPr lang="mr-IN" dirty="0" smtClean="0"/>
              <a:t>–</a:t>
            </a:r>
            <a:r>
              <a:rPr lang="en-US" dirty="0" smtClean="0"/>
              <a:t> and complete their objectives for the day.</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99" y="914569"/>
            <a:ext cx="4921248" cy="3690936"/>
          </a:xfrm>
          <a:prstGeom prst="rect">
            <a:avLst/>
          </a:prstGeom>
        </p:spPr>
      </p:pic>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8" name="Picture 7"/>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426021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247016"/>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Sample &amp; Promo Drop Management</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11865"/>
            <a:ext cx="4924856" cy="3693642"/>
          </a:xfrm>
          <a:prstGeom prst="rect">
            <a:avLst/>
          </a:prstGeom>
        </p:spPr>
      </p:pic>
      <p:sp>
        <p:nvSpPr>
          <p:cNvPr id="10" name="Rectangle 9"/>
          <p:cNvSpPr/>
          <p:nvPr/>
        </p:nvSpPr>
        <p:spPr>
          <a:xfrm>
            <a:off x="2442947" y="4959936"/>
            <a:ext cx="7488453" cy="646331"/>
          </a:xfrm>
          <a:prstGeom prst="rect">
            <a:avLst/>
          </a:prstGeom>
        </p:spPr>
        <p:txBody>
          <a:bodyPr wrap="square">
            <a:spAutoFit/>
          </a:bodyPr>
          <a:lstStyle/>
          <a:p>
            <a:r>
              <a:rPr lang="en-US" b="1" dirty="0" smtClean="0">
                <a:solidFill>
                  <a:srgbClr val="0070C0"/>
                </a:solidFill>
              </a:rPr>
              <a:t>STOCK </a:t>
            </a:r>
            <a:r>
              <a:rPr lang="en-US" dirty="0" smtClean="0"/>
              <a:t>management for ensuring compliant distribution and use of samples and </a:t>
            </a:r>
            <a:r>
              <a:rPr lang="en-US" dirty="0"/>
              <a:t>promotional </a:t>
            </a:r>
            <a:r>
              <a:rPr lang="en-US" dirty="0" smtClean="0"/>
              <a:t>goods, as well as keeping track of your promotional spend. </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99" y="914569"/>
            <a:ext cx="4921250" cy="3690937"/>
          </a:xfrm>
          <a:prstGeom prst="rect">
            <a:avLst/>
          </a:prstGeom>
        </p:spPr>
      </p:pic>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4" name="Picture 3"/>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425173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7612" y="2802677"/>
            <a:ext cx="5102775" cy="16110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sz="2000" dirty="0" smtClean="0">
                <a:solidFill>
                  <a:srgbClr val="FF0000"/>
                </a:solidFill>
              </a:rPr>
              <a:t>::</a:t>
            </a:r>
            <a:r>
              <a:rPr lang="en-US" sz="2000" dirty="0" smtClean="0">
                <a:solidFill>
                  <a:srgbClr val="000000"/>
                </a:solidFill>
              </a:rPr>
              <a:t>   Privately </a:t>
            </a:r>
            <a:r>
              <a:rPr lang="en-US" sz="2000" dirty="0">
                <a:solidFill>
                  <a:srgbClr val="000000"/>
                </a:solidFill>
              </a:rPr>
              <a:t>Owned, </a:t>
            </a:r>
            <a:r>
              <a:rPr lang="en-US" sz="2000" dirty="0" smtClean="0">
                <a:solidFill>
                  <a:srgbClr val="000000"/>
                </a:solidFill>
              </a:rPr>
              <a:t>12 </a:t>
            </a:r>
            <a:r>
              <a:rPr lang="en-US" sz="2000" dirty="0">
                <a:solidFill>
                  <a:srgbClr val="000000"/>
                </a:solidFill>
              </a:rPr>
              <a:t>Years of Service</a:t>
            </a:r>
          </a:p>
          <a:p>
            <a:pPr latinLnBrk="1" hangingPunct="0"/>
            <a:r>
              <a:rPr lang="en-US" sz="2000" dirty="0">
                <a:solidFill>
                  <a:srgbClr val="FF0000"/>
                </a:solidFill>
              </a:rPr>
              <a:t>::</a:t>
            </a:r>
            <a:r>
              <a:rPr lang="en-US" sz="2000" dirty="0" smtClean="0">
                <a:solidFill>
                  <a:srgbClr val="000000"/>
                </a:solidFill>
              </a:rPr>
              <a:t>   Consistent annual </a:t>
            </a:r>
            <a:r>
              <a:rPr lang="en-US" sz="2000" dirty="0">
                <a:solidFill>
                  <a:srgbClr val="000000"/>
                </a:solidFill>
              </a:rPr>
              <a:t>growth</a:t>
            </a:r>
          </a:p>
          <a:p>
            <a:pPr latinLnBrk="1" hangingPunct="0"/>
            <a:r>
              <a:rPr lang="en-US" sz="2000" dirty="0">
                <a:solidFill>
                  <a:srgbClr val="FF0000"/>
                </a:solidFill>
              </a:rPr>
              <a:t>::</a:t>
            </a:r>
            <a:r>
              <a:rPr lang="en-US" sz="2000" dirty="0" smtClean="0">
                <a:solidFill>
                  <a:srgbClr val="000000"/>
                </a:solidFill>
              </a:rPr>
              <a:t>   Stable </a:t>
            </a:r>
            <a:r>
              <a:rPr lang="en-US" sz="2000" dirty="0">
                <a:solidFill>
                  <a:srgbClr val="000000"/>
                </a:solidFill>
              </a:rPr>
              <a:t>financial structure</a:t>
            </a:r>
          </a:p>
          <a:p>
            <a:pPr latinLnBrk="1" hangingPunct="0"/>
            <a:r>
              <a:rPr lang="en-US" sz="2000" dirty="0">
                <a:solidFill>
                  <a:srgbClr val="FF0000"/>
                </a:solidFill>
              </a:rPr>
              <a:t>::</a:t>
            </a:r>
            <a:r>
              <a:rPr lang="en-US" sz="2000" dirty="0" smtClean="0">
                <a:solidFill>
                  <a:srgbClr val="000000"/>
                </a:solidFill>
              </a:rPr>
              <a:t>   Strong </a:t>
            </a:r>
            <a:r>
              <a:rPr lang="en-US" sz="2000" dirty="0">
                <a:solidFill>
                  <a:srgbClr val="000000"/>
                </a:solidFill>
              </a:rPr>
              <a:t>record of successful implementations</a:t>
            </a:r>
          </a:p>
          <a:p>
            <a:pPr latinLnBrk="1" hangingPunct="0"/>
            <a:r>
              <a:rPr lang="en-US" sz="2000" dirty="0">
                <a:solidFill>
                  <a:srgbClr val="FF0000"/>
                </a:solidFill>
              </a:rPr>
              <a:t>::</a:t>
            </a:r>
            <a:r>
              <a:rPr lang="en-US" sz="2000" dirty="0" smtClean="0">
                <a:solidFill>
                  <a:srgbClr val="000000"/>
                </a:solidFill>
              </a:rPr>
              <a:t>   Rapid </a:t>
            </a:r>
            <a:r>
              <a:rPr lang="en-US" sz="2000" dirty="0">
                <a:solidFill>
                  <a:srgbClr val="000000"/>
                </a:solidFill>
              </a:rPr>
              <a:t>expansion to new segments </a:t>
            </a:r>
            <a:r>
              <a:rPr lang="en-US" sz="2000" dirty="0" smtClean="0">
                <a:solidFill>
                  <a:srgbClr val="000000"/>
                </a:solidFill>
              </a:rPr>
              <a:t>in 2016-17</a:t>
            </a:r>
            <a:endParaRPr lang="en-US" sz="2000" dirty="0">
              <a:solidFill>
                <a:srgbClr val="000000"/>
              </a:solidFill>
            </a:endParaRPr>
          </a:p>
        </p:txBody>
      </p:sp>
      <p:pic>
        <p:nvPicPr>
          <p:cNvPr id="6" name="Picture 5"/>
          <p:cNvPicPr>
            <a:picLocks noChangeAspect="1"/>
          </p:cNvPicPr>
          <p:nvPr/>
        </p:nvPicPr>
        <p:blipFill>
          <a:blip r:embed="rId2"/>
          <a:stretch>
            <a:fillRect/>
          </a:stretch>
        </p:blipFill>
        <p:spPr>
          <a:xfrm>
            <a:off x="2189751" y="2895449"/>
            <a:ext cx="2236648" cy="1489642"/>
          </a:xfrm>
          <a:prstGeom prst="rect">
            <a:avLst/>
          </a:prstGeom>
        </p:spPr>
      </p:pic>
      <p:sp>
        <p:nvSpPr>
          <p:cNvPr id="7" name="Shape 62"/>
          <p:cNvSpPr/>
          <p:nvPr/>
        </p:nvSpPr>
        <p:spPr>
          <a:xfrm>
            <a:off x="0" y="1318053"/>
            <a:ext cx="12192000" cy="687689"/>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4000" i="1" dirty="0">
                <a:solidFill>
                  <a:srgbClr val="0070C0"/>
                </a:solidFill>
                <a:latin typeface="Calibri Light" charset="0"/>
                <a:ea typeface="Calibri Light" charset="0"/>
                <a:cs typeface="Calibri Light" charset="0"/>
              </a:rPr>
              <a:t>About </a:t>
            </a:r>
            <a:r>
              <a:rPr lang="en-CA" sz="4000" i="1" dirty="0" smtClean="0">
                <a:solidFill>
                  <a:srgbClr val="0070C0"/>
                </a:solidFill>
                <a:latin typeface="Calibri Light" charset="0"/>
                <a:ea typeface="Calibri Light" charset="0"/>
                <a:cs typeface="Calibri Light" charset="0"/>
              </a:rPr>
              <a:t>D3S a.s.</a:t>
            </a:r>
            <a:endParaRPr sz="4000" i="1" dirty="0">
              <a:solidFill>
                <a:srgbClr val="0070C0"/>
              </a:solidFill>
              <a:latin typeface="Calibri Light" charset="0"/>
              <a:ea typeface="Calibri Light" charset="0"/>
              <a:cs typeface="Calibri Light" charset="0"/>
            </a:endParaRPr>
          </a:p>
        </p:txBody>
      </p:sp>
    </p:spTree>
    <p:extLst>
      <p:ext uri="{BB962C8B-B14F-4D97-AF65-F5344CB8AC3E}">
        <p14:creationId xmlns:p14="http://schemas.microsoft.com/office/powerpoint/2010/main" val="171673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1" y="247016"/>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Expense Reporting</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11865"/>
            <a:ext cx="4924856" cy="3693642"/>
          </a:xfrm>
          <a:prstGeom prst="rect">
            <a:avLst/>
          </a:prstGeom>
        </p:spPr>
      </p:pic>
      <p:sp>
        <p:nvSpPr>
          <p:cNvPr id="10" name="Rectangle 9"/>
          <p:cNvSpPr/>
          <p:nvPr/>
        </p:nvSpPr>
        <p:spPr>
          <a:xfrm>
            <a:off x="1507223" y="4959936"/>
            <a:ext cx="9177553" cy="646331"/>
          </a:xfrm>
          <a:prstGeom prst="rect">
            <a:avLst/>
          </a:prstGeom>
        </p:spPr>
        <p:txBody>
          <a:bodyPr wrap="square">
            <a:spAutoFit/>
          </a:bodyPr>
          <a:lstStyle/>
          <a:p>
            <a:r>
              <a:rPr lang="en-US" b="1" dirty="0" smtClean="0">
                <a:solidFill>
                  <a:srgbClr val="0070C0"/>
                </a:solidFill>
              </a:rPr>
              <a:t>EXPENSES</a:t>
            </a:r>
            <a:r>
              <a:rPr lang="en-US" dirty="0" smtClean="0">
                <a:solidFill>
                  <a:srgbClr val="0070C0"/>
                </a:solidFill>
              </a:rPr>
              <a:t> </a:t>
            </a:r>
            <a:r>
              <a:rPr lang="en-US" dirty="0" smtClean="0"/>
              <a:t>are easily recorded and sent to accounting for real-time monitoring of field </a:t>
            </a:r>
            <a:r>
              <a:rPr lang="en-US" dirty="0"/>
              <a:t>sales </a:t>
            </a:r>
            <a:r>
              <a:rPr lang="en-US" dirty="0" smtClean="0"/>
              <a:t>costs, supporting balanced</a:t>
            </a:r>
            <a:r>
              <a:rPr lang="en-US" dirty="0"/>
              <a:t>, effective field sales budgets and </a:t>
            </a:r>
            <a:r>
              <a:rPr lang="en-US" dirty="0" smtClean="0"/>
              <a:t>timely </a:t>
            </a:r>
            <a:r>
              <a:rPr lang="en-US" dirty="0"/>
              <a:t>reimbursements to reps</a:t>
            </a:r>
            <a:r>
              <a:rPr lang="en-US" dirty="0" smtClean="0"/>
              <a:t>. </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99" y="914569"/>
            <a:ext cx="4921249" cy="3690936"/>
          </a:xfrm>
          <a:prstGeom prst="rect">
            <a:avLst/>
          </a:prstGeom>
        </p:spPr>
      </p:pic>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11" name="Picture 10"/>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217895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181054"/>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Order Taking</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11865"/>
            <a:ext cx="4924856" cy="3693642"/>
          </a:xfrm>
          <a:prstGeom prst="rect">
            <a:avLst/>
          </a:prstGeom>
        </p:spPr>
      </p:pic>
      <p:sp>
        <p:nvSpPr>
          <p:cNvPr id="10" name="Rectangle 9"/>
          <p:cNvSpPr/>
          <p:nvPr/>
        </p:nvSpPr>
        <p:spPr>
          <a:xfrm>
            <a:off x="1604747" y="4946922"/>
            <a:ext cx="8982506" cy="646331"/>
          </a:xfrm>
          <a:prstGeom prst="rect">
            <a:avLst/>
          </a:prstGeom>
        </p:spPr>
        <p:txBody>
          <a:bodyPr wrap="square">
            <a:spAutoFit/>
          </a:bodyPr>
          <a:lstStyle/>
          <a:p>
            <a:r>
              <a:rPr lang="en-US" b="1" dirty="0" smtClean="0">
                <a:solidFill>
                  <a:srgbClr val="0070C0"/>
                </a:solidFill>
              </a:rPr>
              <a:t>ORDER</a:t>
            </a:r>
            <a:r>
              <a:rPr lang="en-US" dirty="0" smtClean="0">
                <a:solidFill>
                  <a:srgbClr val="0070C0"/>
                </a:solidFill>
              </a:rPr>
              <a:t> </a:t>
            </a:r>
            <a:r>
              <a:rPr lang="en-US" dirty="0" smtClean="0"/>
              <a:t>pharmacy stock right </a:t>
            </a:r>
            <a:r>
              <a:rPr lang="en-US" dirty="0"/>
              <a:t>at the point of sale, applying the commercial conditions you need to close the deal – from discounts and rebates to free pieces </a:t>
            </a:r>
            <a:r>
              <a:rPr lang="en-US" dirty="0" smtClean="0"/>
              <a:t>– in </a:t>
            </a:r>
            <a:r>
              <a:rPr lang="en-US" dirty="0"/>
              <a:t>a </a:t>
            </a:r>
            <a:r>
              <a:rPr lang="en-US" dirty="0" smtClean="0"/>
              <a:t>secure, </a:t>
            </a:r>
            <a:r>
              <a:rPr lang="en-US" dirty="0"/>
              <a:t>compliant manner.</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99" y="914569"/>
            <a:ext cx="4921249" cy="3690937"/>
          </a:xfrm>
          <a:prstGeom prst="rect">
            <a:avLst/>
          </a:prstGeom>
        </p:spPr>
      </p:pic>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11" name="Picture 10"/>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508121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160" y="3717064"/>
            <a:ext cx="3210151" cy="240761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407" y="3717064"/>
            <a:ext cx="3095772" cy="2321829"/>
          </a:xfrm>
          <a:prstGeom prst="rect">
            <a:avLst/>
          </a:prstGeom>
        </p:spPr>
      </p:pic>
      <p:sp>
        <p:nvSpPr>
          <p:cNvPr id="3" name="Rectangle 2"/>
          <p:cNvSpPr/>
          <p:nvPr/>
        </p:nvSpPr>
        <p:spPr>
          <a:xfrm>
            <a:off x="594073" y="886396"/>
            <a:ext cx="11049277" cy="2693045"/>
          </a:xfrm>
          <a:prstGeom prst="rect">
            <a:avLst/>
          </a:prstGeom>
        </p:spPr>
        <p:txBody>
          <a:bodyPr wrap="square">
            <a:spAutoFit/>
          </a:bodyPr>
          <a:lstStyle/>
          <a:p>
            <a:pPr>
              <a:spcBef>
                <a:spcPts val="600"/>
              </a:spcBef>
            </a:pPr>
            <a:r>
              <a:rPr lang="en-US" sz="1600" dirty="0">
                <a:latin typeface="Arial" charset="0"/>
                <a:ea typeface="Arial" charset="0"/>
                <a:cs typeface="Arial" charset="0"/>
              </a:rPr>
              <a:t>•  Template based, supporting a wide range of commercial conditions</a:t>
            </a:r>
          </a:p>
          <a:p>
            <a:pPr>
              <a:spcBef>
                <a:spcPts val="600"/>
              </a:spcBef>
            </a:pPr>
            <a:r>
              <a:rPr lang="en-US" sz="1600" dirty="0">
                <a:latin typeface="Arial" charset="0"/>
                <a:ea typeface="Arial" charset="0"/>
                <a:cs typeface="Arial" charset="0"/>
              </a:rPr>
              <a:t>•  Allows reps to process multiple order types and apply variable discounts according to a wide range of balanced criteria</a:t>
            </a:r>
          </a:p>
          <a:p>
            <a:pPr>
              <a:spcBef>
                <a:spcPts val="600"/>
              </a:spcBef>
            </a:pPr>
            <a:r>
              <a:rPr lang="en-US" sz="1600" dirty="0">
                <a:latin typeface="Arial" charset="0"/>
                <a:ea typeface="Arial" charset="0"/>
                <a:cs typeface="Arial" charset="0"/>
              </a:rPr>
              <a:t>•  Tracks the status of each order</a:t>
            </a:r>
          </a:p>
          <a:p>
            <a:pPr>
              <a:spcBef>
                <a:spcPts val="600"/>
              </a:spcBef>
            </a:pPr>
            <a:r>
              <a:rPr lang="en-US" sz="1600" dirty="0">
                <a:latin typeface="Arial" charset="0"/>
                <a:ea typeface="Arial" charset="0"/>
                <a:cs typeface="Arial" charset="0"/>
              </a:rPr>
              <a:t>•  Supports multiple workflow scenarios (e.g. users can request orders directly from wholesalers and distributors, distribution managers in their own companies, or drop ordered goods directly) including different means of communicating order requests (email, XML, etc.)</a:t>
            </a:r>
          </a:p>
          <a:p>
            <a:pPr>
              <a:spcBef>
                <a:spcPts val="600"/>
              </a:spcBef>
            </a:pPr>
            <a:r>
              <a:rPr lang="en-US" sz="1600" dirty="0">
                <a:latin typeface="Arial" charset="0"/>
                <a:ea typeface="Arial" charset="0"/>
                <a:cs typeface="Arial" charset="0"/>
              </a:rPr>
              <a:t>•  Supports the use of NIF codes and other identifying data</a:t>
            </a:r>
          </a:p>
          <a:p>
            <a:pPr>
              <a:spcBef>
                <a:spcPts val="600"/>
              </a:spcBef>
            </a:pPr>
            <a:r>
              <a:rPr lang="en-US" sz="1600" dirty="0">
                <a:latin typeface="Arial" charset="0"/>
                <a:ea typeface="Arial" charset="0"/>
                <a:cs typeface="Arial" charset="0"/>
              </a:rPr>
              <a:t>•  Orders can be </a:t>
            </a:r>
            <a:r>
              <a:rPr lang="en-US" sz="1600" dirty="0" smtClean="0">
                <a:latin typeface="Arial" charset="0"/>
                <a:ea typeface="Arial" charset="0"/>
                <a:cs typeface="Arial" charset="0"/>
              </a:rPr>
              <a:t>exported </a:t>
            </a:r>
            <a:r>
              <a:rPr lang="en-US" sz="1600" dirty="0">
                <a:latin typeface="Arial" charset="0"/>
                <a:ea typeface="Arial" charset="0"/>
                <a:cs typeface="Arial" charset="0"/>
              </a:rPr>
              <a:t>to ERP and </a:t>
            </a:r>
            <a:r>
              <a:rPr lang="en-US" sz="1600" dirty="0" smtClean="0">
                <a:latin typeface="Arial" charset="0"/>
                <a:ea typeface="Arial" charset="0"/>
                <a:cs typeface="Arial" charset="0"/>
              </a:rPr>
              <a:t>other </a:t>
            </a:r>
            <a:r>
              <a:rPr lang="en-US" sz="1600" dirty="0">
                <a:latin typeface="Arial" charset="0"/>
                <a:ea typeface="Arial" charset="0"/>
                <a:cs typeface="Arial" charset="0"/>
              </a:rPr>
              <a:t>back office systems (e.g. SAP, JDE, etc</a:t>
            </a:r>
            <a:r>
              <a:rPr lang="en-US" sz="1600" dirty="0" smtClean="0">
                <a:latin typeface="Arial" charset="0"/>
                <a:ea typeface="Arial" charset="0"/>
                <a:cs typeface="Arial" charset="0"/>
              </a:rPr>
              <a:t>.) for internal processing and records compliance </a:t>
            </a:r>
            <a:endParaRPr lang="en-US" sz="1600" dirty="0">
              <a:latin typeface="Arial" charset="0"/>
              <a:ea typeface="Arial" charset="0"/>
              <a:cs typeface="Arial" charset="0"/>
            </a:endParaRPr>
          </a:p>
        </p:txBody>
      </p:sp>
      <p:sp>
        <p:nvSpPr>
          <p:cNvPr id="10" name="Shape 62"/>
          <p:cNvSpPr/>
          <p:nvPr/>
        </p:nvSpPr>
        <p:spPr>
          <a:xfrm>
            <a:off x="0" y="181054"/>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Order Taking</a:t>
            </a:r>
            <a:endParaRPr lang="en-CA" sz="2700" dirty="0">
              <a:solidFill>
                <a:srgbClr val="0070C0"/>
              </a:solidFill>
              <a:latin typeface="Avenir Book" charset="0"/>
              <a:ea typeface="Avenir Book" charset="0"/>
              <a:cs typeface="Avenir Book" charset="0"/>
            </a:endParaRPr>
          </a:p>
        </p:txBody>
      </p:sp>
      <p:sp>
        <p:nvSpPr>
          <p:cNvPr id="11" name="TextBox 10"/>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2" name="Picture 11"/>
          <p:cNvPicPr>
            <a:picLocks noChangeAspect="1"/>
          </p:cNvPicPr>
          <p:nvPr/>
        </p:nvPicPr>
        <p:blipFill>
          <a:blip r:embed="rId4"/>
          <a:stretch>
            <a:fillRect/>
          </a:stretch>
        </p:blipFill>
        <p:spPr>
          <a:xfrm>
            <a:off x="11235038" y="6262300"/>
            <a:ext cx="880762" cy="586601"/>
          </a:xfrm>
          <a:prstGeom prst="rect">
            <a:avLst/>
          </a:prstGeom>
        </p:spPr>
      </p:pic>
      <p:pic>
        <p:nvPicPr>
          <p:cNvPr id="14" name="Picture 13"/>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889285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180681"/>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Settings &amp; Tools</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11865"/>
            <a:ext cx="4924856" cy="3693642"/>
          </a:xfrm>
          <a:prstGeom prst="rect">
            <a:avLst/>
          </a:prstGeom>
        </p:spPr>
      </p:pic>
      <p:sp>
        <p:nvSpPr>
          <p:cNvPr id="10" name="Rectangle 9"/>
          <p:cNvSpPr/>
          <p:nvPr/>
        </p:nvSpPr>
        <p:spPr>
          <a:xfrm>
            <a:off x="559919" y="4951388"/>
            <a:ext cx="11072162" cy="646331"/>
          </a:xfrm>
          <a:prstGeom prst="rect">
            <a:avLst/>
          </a:prstGeom>
        </p:spPr>
        <p:txBody>
          <a:bodyPr wrap="square">
            <a:spAutoFit/>
          </a:bodyPr>
          <a:lstStyle/>
          <a:p>
            <a:pPr algn="just"/>
            <a:r>
              <a:rPr lang="en-US" b="1" dirty="0" smtClean="0">
                <a:solidFill>
                  <a:srgbClr val="0070C0"/>
                </a:solidFill>
              </a:rPr>
              <a:t>SETTINGS</a:t>
            </a:r>
            <a:r>
              <a:rPr lang="en-US" dirty="0" smtClean="0">
                <a:solidFill>
                  <a:srgbClr val="0070C0"/>
                </a:solidFill>
              </a:rPr>
              <a:t> </a:t>
            </a:r>
            <a:r>
              <a:rPr lang="en-US" dirty="0" smtClean="0"/>
              <a:t>allow reps to personalize their app experience, from theme selection and name appearance to active target group selection, while </a:t>
            </a:r>
            <a:r>
              <a:rPr lang="en-US" b="1" dirty="0" smtClean="0">
                <a:solidFill>
                  <a:srgbClr val="0070C0"/>
                </a:solidFill>
              </a:rPr>
              <a:t>TOOLS</a:t>
            </a:r>
            <a:r>
              <a:rPr lang="en-US" dirty="0" smtClean="0">
                <a:solidFill>
                  <a:srgbClr val="0070C0"/>
                </a:solidFill>
              </a:rPr>
              <a:t> </a:t>
            </a:r>
            <a:r>
              <a:rPr lang="en-US" dirty="0" smtClean="0"/>
              <a:t>supports bulk operations such as target group cloning and group profile changes.</a:t>
            </a:r>
            <a:endParaRPr lang="en-GB"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99" y="914569"/>
            <a:ext cx="4921248" cy="3690936"/>
          </a:xfrm>
          <a:prstGeom prst="rect">
            <a:avLst/>
          </a:prstGeom>
        </p:spPr>
      </p:pic>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11" name="Picture 10"/>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247959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332510" y="190499"/>
            <a:ext cx="6697814" cy="44146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400" dirty="0">
                <a:solidFill>
                  <a:schemeClr val="tx1">
                    <a:lumMod val="50000"/>
                    <a:lumOff val="50000"/>
                  </a:schemeClr>
                </a:solidFill>
                <a:latin typeface="Avenir Book" charset="0"/>
                <a:ea typeface="Avenir Book" charset="0"/>
                <a:cs typeface="Avenir Book" charset="0"/>
              </a:rPr>
              <a:t>a</a:t>
            </a:r>
            <a:r>
              <a:rPr lang="en-CA" sz="2400" dirty="0" smtClean="0">
                <a:solidFill>
                  <a:schemeClr val="tx1">
                    <a:lumMod val="50000"/>
                    <a:lumOff val="50000"/>
                  </a:schemeClr>
                </a:solidFill>
                <a:latin typeface="Avenir Book" charset="0"/>
                <a:ea typeface="Avenir Book" charset="0"/>
                <a:cs typeface="Avenir Book" charset="0"/>
              </a:rPr>
              <a:t>dd-ons for </a:t>
            </a:r>
            <a:r>
              <a:rPr lang="en-CA" sz="2400" dirty="0" smtClean="0">
                <a:solidFill>
                  <a:srgbClr val="0070C0"/>
                </a:solidFill>
                <a:latin typeface="Avenir Book" charset="0"/>
                <a:ea typeface="Avenir Book" charset="0"/>
                <a:cs typeface="Avenir Book" charset="0"/>
              </a:rPr>
              <a:t>Web Browsers</a:t>
            </a:r>
            <a:endParaRPr lang="en-CA" sz="2400" dirty="0">
              <a:solidFill>
                <a:schemeClr val="tx1">
                  <a:lumMod val="50000"/>
                  <a:lumOff val="50000"/>
                </a:schemeClr>
              </a:solidFill>
              <a:latin typeface="Avenir Book" charset="0"/>
              <a:ea typeface="Avenir Book" charset="0"/>
              <a:cs typeface="Avenir Book" charset="0"/>
            </a:endParaRPr>
          </a:p>
        </p:txBody>
      </p:sp>
      <p:sp>
        <p:nvSpPr>
          <p:cNvPr id="6" name="TextBox 5"/>
          <p:cNvSpPr txBox="1"/>
          <p:nvPr/>
        </p:nvSpPr>
        <p:spPr>
          <a:xfrm>
            <a:off x="403544" y="901996"/>
            <a:ext cx="5520438" cy="830997"/>
          </a:xfrm>
          <a:prstGeom prst="rect">
            <a:avLst/>
          </a:prstGeom>
          <a:noFill/>
        </p:spPr>
        <p:txBody>
          <a:bodyPr wrap="square" rtlCol="0">
            <a:spAutoFit/>
          </a:bodyPr>
          <a:lstStyle/>
          <a:p>
            <a:pPr algn="just"/>
            <a:r>
              <a:rPr lang="en-US" sz="1600" dirty="0"/>
              <a:t>Inception CRM </a:t>
            </a:r>
            <a:r>
              <a:rPr lang="en-US" sz="1600" dirty="0" smtClean="0"/>
              <a:t>comes with a variety of web-based add-ons, from management dashboards and knowledge </a:t>
            </a:r>
            <a:r>
              <a:rPr lang="en-US" sz="1600" smtClean="0"/>
              <a:t>base platforms </a:t>
            </a:r>
            <a:r>
              <a:rPr lang="en-US" sz="1600" dirty="0" smtClean="0"/>
              <a:t>to online learning and tender systems.</a:t>
            </a:r>
            <a:endParaRPr lang="en-GB" sz="1600"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flipH="1">
            <a:off x="6424862" y="7120"/>
            <a:ext cx="5767135" cy="4300185"/>
          </a:xfrm>
          <a:prstGeom prst="rect">
            <a:avLst/>
          </a:prstGeom>
          <a:noFill/>
          <a:ln>
            <a:noFill/>
          </a:ln>
          <a:effectLst>
            <a:softEdge rad="304800"/>
          </a:effectLst>
        </p:spPr>
      </p:pic>
      <p:sp>
        <p:nvSpPr>
          <p:cNvPr id="11" name="TextBox 10"/>
          <p:cNvSpPr txBox="1"/>
          <p:nvPr/>
        </p:nvSpPr>
        <p:spPr>
          <a:xfrm>
            <a:off x="7030324" y="4685890"/>
            <a:ext cx="4689457" cy="1323439"/>
          </a:xfrm>
          <a:prstGeom prst="rect">
            <a:avLst/>
          </a:prstGeom>
          <a:noFill/>
        </p:spPr>
        <p:txBody>
          <a:bodyPr wrap="square" rtlCol="0">
            <a:spAutoFit/>
          </a:bodyPr>
          <a:lstStyle/>
          <a:p>
            <a:pPr algn="just"/>
            <a:r>
              <a:rPr lang="en-US" sz="1600" dirty="0"/>
              <a:t>Our </a:t>
            </a:r>
            <a:r>
              <a:rPr lang="en-US" sz="1600" dirty="0" smtClean="0"/>
              <a:t>suite of apps are available as both standalone applications and as integrated modules within the Inception CRM suite. Pick the apps that you need to enhance your CRM landscape, or just choose the ones you find useful, no matter what CRM system you use.</a:t>
            </a:r>
            <a:endParaRPr lang="en-GB" sz="1600" dirty="0"/>
          </a:p>
        </p:txBody>
      </p:sp>
      <p:sp>
        <p:nvSpPr>
          <p:cNvPr id="12" name="TextBox 11"/>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3" name="Picture 12"/>
          <p:cNvPicPr>
            <a:picLocks noChangeAspect="1"/>
          </p:cNvPicPr>
          <p:nvPr/>
        </p:nvPicPr>
        <p:blipFill>
          <a:blip r:embed="rId4"/>
          <a:stretch>
            <a:fillRect/>
          </a:stretch>
        </p:blipFill>
        <p:spPr>
          <a:xfrm>
            <a:off x="11235038" y="6262300"/>
            <a:ext cx="880762" cy="586601"/>
          </a:xfrm>
          <a:prstGeom prst="rect">
            <a:avLst/>
          </a:prstGeom>
        </p:spPr>
      </p:pic>
      <p:pic>
        <p:nvPicPr>
          <p:cNvPr id="15" name="Picture 14"/>
          <p:cNvPicPr>
            <a:picLocks noChangeAspect="1"/>
          </p:cNvPicPr>
          <p:nvPr/>
        </p:nvPicPr>
        <p:blipFill>
          <a:blip r:embed="rId5"/>
          <a:stretch>
            <a:fillRect/>
          </a:stretch>
        </p:blipFill>
        <p:spPr>
          <a:xfrm>
            <a:off x="196130" y="181054"/>
            <a:ext cx="1505528" cy="376382"/>
          </a:xfrm>
          <a:prstGeom prst="rect">
            <a:avLst/>
          </a:prstGeom>
        </p:spPr>
      </p:pic>
      <p:pic>
        <p:nvPicPr>
          <p:cNvPr id="10" name="Picture 9"/>
          <p:cNvPicPr>
            <a:picLocks noChangeAspect="1"/>
          </p:cNvPicPr>
          <p:nvPr/>
        </p:nvPicPr>
        <p:blipFill>
          <a:blip r:embed="rId6"/>
          <a:stretch>
            <a:fillRect/>
          </a:stretch>
        </p:blipFill>
        <p:spPr>
          <a:xfrm>
            <a:off x="196130" y="2441864"/>
            <a:ext cx="6446684" cy="3478391"/>
          </a:xfrm>
          <a:prstGeom prst="rect">
            <a:avLst/>
          </a:prstGeom>
        </p:spPr>
      </p:pic>
    </p:spTree>
    <p:extLst>
      <p:ext uri="{BB962C8B-B14F-4D97-AF65-F5344CB8AC3E}">
        <p14:creationId xmlns:p14="http://schemas.microsoft.com/office/powerpoint/2010/main" val="656918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1188146" y="188535"/>
            <a:ext cx="11003854"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lgn="ctr">
              <a:defRPr sz="1800"/>
            </a:pPr>
            <a:r>
              <a:rPr lang="en-CA" sz="2700" smtClean="0">
                <a:solidFill>
                  <a:schemeClr val="accent1">
                    <a:lumMod val="75000"/>
                  </a:schemeClr>
                </a:solidFill>
                <a:latin typeface="Avenir Book" charset="0"/>
                <a:ea typeface="Avenir Book" charset="0"/>
                <a:cs typeface="Avenir Book" charset="0"/>
              </a:rPr>
              <a:t>Management Dashboards </a:t>
            </a:r>
            <a:r>
              <a:rPr lang="en-CA" sz="2700">
                <a:solidFill>
                  <a:schemeClr val="bg2">
                    <a:lumMod val="50000"/>
                  </a:schemeClr>
                </a:solidFill>
                <a:latin typeface="Avenir Book" charset="0"/>
                <a:ea typeface="Avenir Book" charset="0"/>
                <a:cs typeface="Avenir Book" charset="0"/>
              </a:rPr>
              <a:t>(online / integrated or standalone</a:t>
            </a:r>
            <a:r>
              <a:rPr lang="en-CA" sz="2700" smtClean="0">
                <a:solidFill>
                  <a:schemeClr val="bg2">
                    <a:lumMod val="50000"/>
                  </a:schemeClr>
                </a:solidFill>
                <a:latin typeface="Avenir Book" charset="0"/>
                <a:ea typeface="Avenir Book" charset="0"/>
                <a:cs typeface="Avenir Book" charset="0"/>
              </a:rPr>
              <a:t>)</a:t>
            </a:r>
            <a:endParaRPr lang="en-CA" sz="2700">
              <a:solidFill>
                <a:schemeClr val="bg2">
                  <a:lumMod val="50000"/>
                </a:schemeClr>
              </a:solidFill>
              <a:latin typeface="Avenir Book" charset="0"/>
              <a:ea typeface="Avenir Book" charset="0"/>
              <a:cs typeface="Avenir Book" charset="0"/>
            </a:endParaRPr>
          </a:p>
        </p:txBody>
      </p:sp>
      <p:sp>
        <p:nvSpPr>
          <p:cNvPr id="12" name="TextBox 11"/>
          <p:cNvSpPr txBox="1"/>
          <p:nvPr/>
        </p:nvSpPr>
        <p:spPr>
          <a:xfrm>
            <a:off x="677200" y="1899086"/>
            <a:ext cx="10754164" cy="923330"/>
          </a:xfrm>
          <a:prstGeom prst="rect">
            <a:avLst/>
          </a:prstGeom>
          <a:noFill/>
        </p:spPr>
        <p:txBody>
          <a:bodyPr wrap="square" rtlCol="0">
            <a:spAutoFit/>
          </a:bodyPr>
          <a:lstStyle/>
          <a:p>
            <a:pPr algn="just"/>
            <a:r>
              <a:rPr lang="en-US" b="1" dirty="0" smtClean="0">
                <a:solidFill>
                  <a:srgbClr val="0070C0"/>
                </a:solidFill>
              </a:rPr>
              <a:t>BUSINESS</a:t>
            </a:r>
            <a:r>
              <a:rPr lang="en-US" b="1" dirty="0" smtClean="0">
                <a:solidFill>
                  <a:schemeClr val="accent1">
                    <a:lumMod val="75000"/>
                  </a:schemeClr>
                </a:solidFill>
              </a:rPr>
              <a:t> </a:t>
            </a:r>
            <a:r>
              <a:rPr lang="en-US" b="1" dirty="0" smtClean="0">
                <a:solidFill>
                  <a:srgbClr val="0070C0"/>
                </a:solidFill>
              </a:rPr>
              <a:t>INTELLIGENCE</a:t>
            </a:r>
            <a:r>
              <a:rPr lang="en-US" b="1" dirty="0" smtClean="0">
                <a:solidFill>
                  <a:schemeClr val="accent1">
                    <a:lumMod val="75000"/>
                  </a:schemeClr>
                </a:solidFill>
              </a:rPr>
              <a:t> </a:t>
            </a:r>
            <a:r>
              <a:rPr lang="en-US" b="1" dirty="0" smtClean="0">
                <a:solidFill>
                  <a:srgbClr val="0070C0"/>
                </a:solidFill>
              </a:rPr>
              <a:t>ONLINE</a:t>
            </a:r>
            <a:r>
              <a:rPr lang="en-US" b="1" dirty="0" smtClean="0">
                <a:solidFill>
                  <a:schemeClr val="accent1">
                    <a:lumMod val="75000"/>
                  </a:schemeClr>
                </a:solidFill>
              </a:rPr>
              <a:t> </a:t>
            </a:r>
            <a:r>
              <a:rPr lang="en-US" dirty="0" smtClean="0"/>
              <a:t>is Inception </a:t>
            </a:r>
            <a:r>
              <a:rPr lang="en-US" dirty="0"/>
              <a:t>CRM’s comprehensive </a:t>
            </a:r>
            <a:r>
              <a:rPr lang="en-US" i="1" dirty="0"/>
              <a:t>Business Intelligence Suite</a:t>
            </a:r>
            <a:r>
              <a:rPr lang="en-US" dirty="0"/>
              <a:t> </a:t>
            </a:r>
            <a:r>
              <a:rPr lang="en-US" dirty="0" smtClean="0"/>
              <a:t>that include </a:t>
            </a:r>
            <a:r>
              <a:rPr lang="en-US" dirty="0"/>
              <a:t>both classic </a:t>
            </a:r>
            <a:r>
              <a:rPr lang="en-US" dirty="0" smtClean="0"/>
              <a:t>dashboards and </a:t>
            </a:r>
            <a:r>
              <a:rPr lang="en-US" dirty="0"/>
              <a:t>richly detailed tabular reports that </a:t>
            </a:r>
            <a:r>
              <a:rPr lang="en-US" dirty="0" smtClean="0"/>
              <a:t>support an extensive </a:t>
            </a:r>
            <a:r>
              <a:rPr lang="en-US" dirty="0"/>
              <a:t>set of parameters </a:t>
            </a:r>
            <a:r>
              <a:rPr lang="en-US" dirty="0" smtClean="0"/>
              <a:t>drawn </a:t>
            </a:r>
            <a:r>
              <a:rPr lang="en-US" dirty="0"/>
              <a:t>from multiple data </a:t>
            </a:r>
            <a:r>
              <a:rPr lang="en-US" dirty="0" smtClean="0"/>
              <a:t>sets</a:t>
            </a:r>
            <a:r>
              <a:rPr lang="en-US" dirty="0"/>
              <a:t> </a:t>
            </a:r>
            <a:r>
              <a:rPr lang="en-US" dirty="0" smtClean="0"/>
              <a:t>and intuitive drilldown capabilities for </a:t>
            </a:r>
            <a:r>
              <a:rPr lang="en-US" dirty="0"/>
              <a:t>insights </a:t>
            </a:r>
            <a:r>
              <a:rPr lang="en-US" dirty="0" smtClean="0"/>
              <a:t>based on deep data analysis. </a:t>
            </a:r>
            <a:endParaRPr lang="en-GB" dirty="0"/>
          </a:p>
        </p:txBody>
      </p:sp>
      <p:sp>
        <p:nvSpPr>
          <p:cNvPr id="16" name="TextBox 15"/>
          <p:cNvSpPr txBox="1"/>
          <p:nvPr/>
        </p:nvSpPr>
        <p:spPr>
          <a:xfrm>
            <a:off x="677200" y="5570239"/>
            <a:ext cx="10754164" cy="923330"/>
          </a:xfrm>
          <a:prstGeom prst="rect">
            <a:avLst/>
          </a:prstGeom>
          <a:noFill/>
        </p:spPr>
        <p:txBody>
          <a:bodyPr wrap="square" rtlCol="0">
            <a:spAutoFit/>
          </a:bodyPr>
          <a:lstStyle/>
          <a:p>
            <a:pPr algn="just"/>
            <a:r>
              <a:rPr lang="en-US" dirty="0"/>
              <a:t>Leveraging the power and graphic capabilities of Microsoft’s latest analytics suite (MS Reporting Services 2016), </a:t>
            </a:r>
            <a:r>
              <a:rPr lang="en-US" i="1" dirty="0"/>
              <a:t>BI </a:t>
            </a:r>
            <a:r>
              <a:rPr lang="en-US" i="1" dirty="0" smtClean="0"/>
              <a:t>Online </a:t>
            </a:r>
            <a:r>
              <a:rPr lang="en-US" dirty="0" smtClean="0"/>
              <a:t>is </a:t>
            </a:r>
            <a:r>
              <a:rPr lang="en-US" dirty="0"/>
              <a:t>a modern, continuously updated portal that incorporates </a:t>
            </a:r>
            <a:r>
              <a:rPr lang="en-US" b="1" dirty="0">
                <a:solidFill>
                  <a:schemeClr val="accent1">
                    <a:lumMod val="75000"/>
                  </a:schemeClr>
                </a:solidFill>
              </a:rPr>
              <a:t>KPIs</a:t>
            </a:r>
            <a:r>
              <a:rPr lang="en-US" dirty="0"/>
              <a:t>, </a:t>
            </a:r>
            <a:r>
              <a:rPr lang="en-US" b="1" dirty="0">
                <a:solidFill>
                  <a:schemeClr val="accent1">
                    <a:lumMod val="75000"/>
                  </a:schemeClr>
                </a:solidFill>
              </a:rPr>
              <a:t>Mobile Reports</a:t>
            </a:r>
            <a:r>
              <a:rPr lang="en-US" dirty="0"/>
              <a:t>, </a:t>
            </a:r>
            <a:r>
              <a:rPr lang="en-US" b="1" dirty="0">
                <a:solidFill>
                  <a:schemeClr val="accent1">
                    <a:lumMod val="75000"/>
                  </a:schemeClr>
                </a:solidFill>
              </a:rPr>
              <a:t>Paginated Reports</a:t>
            </a:r>
            <a:r>
              <a:rPr lang="en-US" dirty="0"/>
              <a:t>, </a:t>
            </a:r>
            <a:r>
              <a:rPr lang="en-US" b="1" dirty="0">
                <a:solidFill>
                  <a:schemeClr val="accent1">
                    <a:lumMod val="75000"/>
                  </a:schemeClr>
                </a:solidFill>
              </a:rPr>
              <a:t>Excel</a:t>
            </a:r>
            <a:r>
              <a:rPr lang="en-US" dirty="0">
                <a:solidFill>
                  <a:schemeClr val="accent1">
                    <a:lumMod val="75000"/>
                  </a:schemeClr>
                </a:solidFill>
              </a:rPr>
              <a:t> </a:t>
            </a:r>
            <a:r>
              <a:rPr lang="en-US" dirty="0"/>
              <a:t>and </a:t>
            </a:r>
            <a:r>
              <a:rPr lang="en-US" b="1" dirty="0">
                <a:solidFill>
                  <a:schemeClr val="accent1">
                    <a:lumMod val="75000"/>
                  </a:schemeClr>
                </a:solidFill>
              </a:rPr>
              <a:t>Power BI Desktop</a:t>
            </a:r>
            <a:r>
              <a:rPr lang="en-US" b="1" dirty="0"/>
              <a:t> </a:t>
            </a:r>
            <a:r>
              <a:rPr lang="en-US" dirty="0"/>
              <a:t>files into a single Business Intelligence platform.</a:t>
            </a:r>
            <a:endParaRPr lang="en-GB" dirty="0"/>
          </a:p>
        </p:txBody>
      </p:sp>
      <p:pic>
        <p:nvPicPr>
          <p:cNvPr id="18" name="Picture 17" descr="Mobile%20Report%20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362" y="2909848"/>
            <a:ext cx="5295002" cy="2572960"/>
          </a:xfrm>
          <a:prstGeom prst="rect">
            <a:avLst/>
          </a:prstGeom>
          <a:noFill/>
          <a:ln>
            <a:noFill/>
          </a:ln>
        </p:spPr>
      </p:pic>
      <p:pic>
        <p:nvPicPr>
          <p:cNvPr id="19" name="Picture 18" descr="../../../Desktop/Screen%20Shot%202016-10-06%20at%2010.3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00" y="2912556"/>
            <a:ext cx="5208004" cy="2570252"/>
          </a:xfrm>
          <a:prstGeom prst="rect">
            <a:avLst/>
          </a:prstGeom>
          <a:noFill/>
          <a:ln>
            <a:noFill/>
          </a:ln>
        </p:spPr>
      </p:pic>
      <p:sp>
        <p:nvSpPr>
          <p:cNvPr id="9" name="TextBox 8"/>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0" name="Picture 9"/>
          <p:cNvPicPr>
            <a:picLocks noChangeAspect="1"/>
          </p:cNvPicPr>
          <p:nvPr/>
        </p:nvPicPr>
        <p:blipFill>
          <a:blip r:embed="rId4"/>
          <a:stretch>
            <a:fillRect/>
          </a:stretch>
        </p:blipFill>
        <p:spPr>
          <a:xfrm>
            <a:off x="11235038" y="6262300"/>
            <a:ext cx="880762" cy="586601"/>
          </a:xfrm>
          <a:prstGeom prst="rect">
            <a:avLst/>
          </a:prstGeom>
        </p:spPr>
      </p:pic>
      <p:pic>
        <p:nvPicPr>
          <p:cNvPr id="11" name="Picture 10"/>
          <p:cNvPicPr>
            <a:picLocks noChangeAspect="1"/>
          </p:cNvPicPr>
          <p:nvPr/>
        </p:nvPicPr>
        <p:blipFill>
          <a:blip r:embed="rId5"/>
          <a:stretch>
            <a:fillRect/>
          </a:stretch>
        </p:blipFill>
        <p:spPr>
          <a:xfrm>
            <a:off x="196130" y="181054"/>
            <a:ext cx="1505528" cy="376382"/>
          </a:xfrm>
          <a:prstGeom prst="rect">
            <a:avLst/>
          </a:prstGeom>
        </p:spPr>
      </p:pic>
      <p:pic>
        <p:nvPicPr>
          <p:cNvPr id="13" name="Picture 12" descr="../../../Desktop/Screen%20Shot%202016-10-06%20at%2011.4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6274" y="808509"/>
            <a:ext cx="7896016" cy="1000150"/>
          </a:xfrm>
          <a:prstGeom prst="rect">
            <a:avLst/>
          </a:prstGeom>
          <a:noFill/>
          <a:ln>
            <a:noFill/>
          </a:ln>
        </p:spPr>
      </p:pic>
    </p:spTree>
    <p:extLst>
      <p:ext uri="{BB962C8B-B14F-4D97-AF65-F5344CB8AC3E}">
        <p14:creationId xmlns:p14="http://schemas.microsoft.com/office/powerpoint/2010/main" val="1343881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0200" y="1133366"/>
            <a:ext cx="5492531" cy="1754326"/>
          </a:xfrm>
          <a:prstGeom prst="rect">
            <a:avLst/>
          </a:prstGeom>
          <a:noFill/>
        </p:spPr>
        <p:txBody>
          <a:bodyPr wrap="square" rtlCol="0">
            <a:spAutoFit/>
          </a:bodyPr>
          <a:lstStyle/>
          <a:p>
            <a:pPr algn="just"/>
            <a:r>
              <a:rPr lang="en-US" b="1" dirty="0" smtClean="0">
                <a:solidFill>
                  <a:srgbClr val="0070C0"/>
                </a:solidFill>
              </a:rPr>
              <a:t>ELEARNING</a:t>
            </a:r>
            <a:r>
              <a:rPr lang="en-US" dirty="0" smtClean="0">
                <a:solidFill>
                  <a:srgbClr val="0070C0"/>
                </a:solidFill>
              </a:rPr>
              <a:t> </a:t>
            </a:r>
            <a:r>
              <a:rPr lang="en-US" dirty="0"/>
              <a:t>is an online training tool and Learning Management System (LMS) designed for advancing the professional growth of system users through guided self-study and flexible testing schedules, with comprehensive reporting for evaluation of progress and results. </a:t>
            </a:r>
          </a:p>
          <a:p>
            <a:endParaRPr lang="en-GB" dirty="0"/>
          </a:p>
        </p:txBody>
      </p:sp>
      <p:sp>
        <p:nvSpPr>
          <p:cNvPr id="4" name="TextBox 3"/>
          <p:cNvSpPr txBox="1"/>
          <p:nvPr/>
        </p:nvSpPr>
        <p:spPr>
          <a:xfrm>
            <a:off x="6312278" y="3691163"/>
            <a:ext cx="4949841" cy="2585323"/>
          </a:xfrm>
          <a:prstGeom prst="rect">
            <a:avLst/>
          </a:prstGeom>
          <a:noFill/>
        </p:spPr>
        <p:txBody>
          <a:bodyPr wrap="square" rtlCol="0">
            <a:spAutoFit/>
          </a:bodyPr>
          <a:lstStyle/>
          <a:p>
            <a:pPr algn="just" defTabSz="457200" fontAlgn="base">
              <a:spcBef>
                <a:spcPct val="0"/>
              </a:spcBef>
              <a:spcAft>
                <a:spcPct val="0"/>
              </a:spcAft>
            </a:pPr>
            <a:r>
              <a:rPr lang="en-US" b="1" dirty="0">
                <a:solidFill>
                  <a:srgbClr val="0070C0"/>
                </a:solidFill>
              </a:rPr>
              <a:t>ELEARNING</a:t>
            </a:r>
            <a:r>
              <a:rPr lang="en-US" dirty="0">
                <a:solidFill>
                  <a:srgbClr val="0070C0"/>
                </a:solidFill>
              </a:rPr>
              <a:t> </a:t>
            </a:r>
            <a:r>
              <a:rPr lang="en-US" dirty="0" smtClean="0"/>
              <a:t>makes </a:t>
            </a:r>
            <a:r>
              <a:rPr lang="en-US" dirty="0"/>
              <a:t>training &amp; educational activities simple, fast, and flexible. Training managers can easily create courses that include both training sessions and final exams – which the system can automatically evaluate for immediate feedback. Managers can also upload training materials relevant to each question on a practice test to help users study independently and make progress in their knowledge of each subject.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89" y="2851268"/>
            <a:ext cx="3680895" cy="21307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359" y="807123"/>
            <a:ext cx="4771681" cy="27182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564" y="3430673"/>
            <a:ext cx="3796093" cy="217553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4259" y="4270170"/>
            <a:ext cx="2554633" cy="1961936"/>
          </a:xfrm>
          <a:prstGeom prst="rect">
            <a:avLst/>
          </a:prstGeom>
        </p:spPr>
      </p:pic>
      <p:sp>
        <p:nvSpPr>
          <p:cNvPr id="15" name="Shape 62"/>
          <p:cNvSpPr/>
          <p:nvPr/>
        </p:nvSpPr>
        <p:spPr>
          <a:xfrm>
            <a:off x="0" y="219837"/>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accent1">
                    <a:lumMod val="75000"/>
                  </a:schemeClr>
                </a:solidFill>
                <a:latin typeface="Avenir Book" charset="0"/>
                <a:ea typeface="Avenir Book" charset="0"/>
                <a:cs typeface="Avenir Book" charset="0"/>
              </a:rPr>
              <a:t>eLearning </a:t>
            </a:r>
            <a:r>
              <a:rPr lang="en-CA" sz="2700" dirty="0" smtClean="0">
                <a:solidFill>
                  <a:schemeClr val="bg2">
                    <a:lumMod val="50000"/>
                  </a:schemeClr>
                </a:solidFill>
                <a:latin typeface="Avenir Book" charset="0"/>
                <a:ea typeface="Avenir Book" charset="0"/>
                <a:cs typeface="Avenir Book" charset="0"/>
              </a:rPr>
              <a:t>(online / integrated or standalone)</a:t>
            </a:r>
            <a:endParaRPr lang="en-CA" sz="2700" dirty="0">
              <a:solidFill>
                <a:schemeClr val="bg2">
                  <a:lumMod val="50000"/>
                </a:schemeClr>
              </a:solidFill>
              <a:latin typeface="Avenir Book" charset="0"/>
              <a:ea typeface="Avenir Book" charset="0"/>
              <a:cs typeface="Avenir Book" charset="0"/>
            </a:endParaRPr>
          </a:p>
        </p:txBody>
      </p:sp>
      <p:sp>
        <p:nvSpPr>
          <p:cNvPr id="16" name="TextBox 15"/>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7" name="Picture 16"/>
          <p:cNvPicPr>
            <a:picLocks noChangeAspect="1"/>
          </p:cNvPicPr>
          <p:nvPr/>
        </p:nvPicPr>
        <p:blipFill>
          <a:blip r:embed="rId6"/>
          <a:stretch>
            <a:fillRect/>
          </a:stretch>
        </p:blipFill>
        <p:spPr>
          <a:xfrm>
            <a:off x="11235038" y="6262300"/>
            <a:ext cx="880762" cy="586601"/>
          </a:xfrm>
          <a:prstGeom prst="rect">
            <a:avLst/>
          </a:prstGeom>
        </p:spPr>
      </p:pic>
      <p:pic>
        <p:nvPicPr>
          <p:cNvPr id="18" name="Picture 17"/>
          <p:cNvPicPr>
            <a:picLocks noChangeAspect="1"/>
          </p:cNvPicPr>
          <p:nvPr/>
        </p:nvPicPr>
        <p:blipFill>
          <a:blip r:embed="rId7"/>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823842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923" y="1341060"/>
            <a:ext cx="5451668" cy="4524315"/>
          </a:xfrm>
          <a:prstGeom prst="rect">
            <a:avLst/>
          </a:prstGeom>
          <a:noFill/>
        </p:spPr>
        <p:txBody>
          <a:bodyPr wrap="square" rtlCol="0">
            <a:spAutoFit/>
          </a:bodyPr>
          <a:lstStyle/>
          <a:p>
            <a:r>
              <a:rPr lang="en-US" b="1" dirty="0" smtClean="0">
                <a:solidFill>
                  <a:srgbClr val="0070C0"/>
                </a:solidFill>
              </a:rPr>
              <a:t>KNOWLEDGE BASE </a:t>
            </a:r>
            <a:r>
              <a:rPr lang="en-US" dirty="0" smtClean="0">
                <a:solidFill>
                  <a:schemeClr val="tx1">
                    <a:lumMod val="75000"/>
                    <a:lumOff val="25000"/>
                  </a:schemeClr>
                </a:solidFill>
              </a:rPr>
              <a:t>is an easily accessible, role-based online platform that allows individuals and groups to share/receive information, and even collaborate to solve collective problems (via closed- or open-group crowdsourcing). </a:t>
            </a:r>
          </a:p>
          <a:p>
            <a:endParaRPr lang="en-US" dirty="0">
              <a:solidFill>
                <a:schemeClr val="tx1">
                  <a:lumMod val="75000"/>
                  <a:lumOff val="25000"/>
                </a:schemeClr>
              </a:solidFill>
            </a:endParaRPr>
          </a:p>
          <a:p>
            <a:r>
              <a:rPr lang="en-US" dirty="0" smtClean="0">
                <a:solidFill>
                  <a:schemeClr val="tx1">
                    <a:lumMod val="75000"/>
                    <a:lumOff val="25000"/>
                  </a:schemeClr>
                </a:solidFill>
              </a:rPr>
              <a:t>It supports role-based document management, and document versioning, so that end-users interact only with the latest approved content. </a:t>
            </a:r>
          </a:p>
          <a:p>
            <a:endParaRPr lang="en-US" dirty="0">
              <a:solidFill>
                <a:schemeClr val="tx1">
                  <a:lumMod val="75000"/>
                  <a:lumOff val="25000"/>
                </a:schemeClr>
              </a:solidFill>
            </a:endParaRPr>
          </a:p>
          <a:p>
            <a:r>
              <a:rPr lang="en-US" dirty="0" smtClean="0"/>
              <a:t>It also makes </a:t>
            </a:r>
            <a:r>
              <a:rPr lang="en-US" dirty="0"/>
              <a:t>vast amounts of information, including media, and documents, quickly and easily searchable by simple keywords and </a:t>
            </a:r>
            <a:r>
              <a:rPr lang="en-US" dirty="0" smtClean="0"/>
              <a:t>phrases, with content dynamically </a:t>
            </a:r>
            <a:r>
              <a:rPr lang="en-US" dirty="0"/>
              <a:t>presented so that any pages containing keywords float to the top of the screen, making it an </a:t>
            </a:r>
            <a:r>
              <a:rPr lang="en-US" dirty="0">
                <a:solidFill>
                  <a:schemeClr val="tx1">
                    <a:lumMod val="75000"/>
                    <a:lumOff val="25000"/>
                  </a:schemeClr>
                </a:solidFill>
              </a:rPr>
              <a:t>elegant yet powerful tool for knowledge and content </a:t>
            </a:r>
            <a:r>
              <a:rPr lang="en-US" dirty="0" smtClean="0">
                <a:solidFill>
                  <a:schemeClr val="tx1">
                    <a:lumMod val="75000"/>
                    <a:lumOff val="25000"/>
                  </a:schemeClr>
                </a:solidFill>
              </a:rPr>
              <a:t>sharing.</a:t>
            </a:r>
            <a:endParaRPr lang="en-US" dirty="0" smtClean="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574" y="907345"/>
            <a:ext cx="4910081" cy="5391747"/>
          </a:xfrm>
          <a:prstGeom prst="rect">
            <a:avLst/>
          </a:prstGeom>
          <a:effectLst>
            <a:outerShdw blurRad="342900" dir="780000" sx="102000" sy="102000" algn="ctr" rotWithShape="0">
              <a:srgbClr val="000000">
                <a:alpha val="42000"/>
              </a:srgbClr>
            </a:outerShdw>
          </a:effectLst>
        </p:spPr>
      </p:pic>
      <p:sp>
        <p:nvSpPr>
          <p:cNvPr id="8" name="Shape 62"/>
          <p:cNvSpPr/>
          <p:nvPr/>
        </p:nvSpPr>
        <p:spPr>
          <a:xfrm>
            <a:off x="0" y="219837"/>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rgbClr val="0070C0"/>
                </a:solidFill>
                <a:latin typeface="Avenir Book" charset="0"/>
                <a:ea typeface="Avenir Book" charset="0"/>
                <a:cs typeface="Avenir Book" charset="0"/>
              </a:rPr>
              <a:t>Knowledge Base </a:t>
            </a:r>
            <a:r>
              <a:rPr lang="en-CA" sz="2700" dirty="0" smtClean="0">
                <a:solidFill>
                  <a:schemeClr val="bg2">
                    <a:lumMod val="50000"/>
                  </a:schemeClr>
                </a:solidFill>
                <a:latin typeface="Avenir Book" charset="0"/>
                <a:ea typeface="Avenir Book" charset="0"/>
                <a:cs typeface="Avenir Book" charset="0"/>
              </a:rPr>
              <a:t>(online / integrated or standalone)</a:t>
            </a:r>
            <a:endParaRPr lang="en-CA" sz="2700" dirty="0">
              <a:solidFill>
                <a:schemeClr val="bg2">
                  <a:lumMod val="50000"/>
                </a:schemeClr>
              </a:solidFill>
              <a:latin typeface="Avenir Book" charset="0"/>
              <a:ea typeface="Avenir Book" charset="0"/>
              <a:cs typeface="Avenir Book" charset="0"/>
            </a:endParaRPr>
          </a:p>
        </p:txBody>
      </p:sp>
      <p:sp>
        <p:nvSpPr>
          <p:cNvPr id="13" name="TextBox 12"/>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4" name="Picture 13"/>
          <p:cNvPicPr>
            <a:picLocks noChangeAspect="1"/>
          </p:cNvPicPr>
          <p:nvPr/>
        </p:nvPicPr>
        <p:blipFill>
          <a:blip r:embed="rId3"/>
          <a:stretch>
            <a:fillRect/>
          </a:stretch>
        </p:blipFill>
        <p:spPr>
          <a:xfrm>
            <a:off x="11235038" y="6262300"/>
            <a:ext cx="880762" cy="586601"/>
          </a:xfrm>
          <a:prstGeom prst="rect">
            <a:avLst/>
          </a:prstGeom>
        </p:spPr>
      </p:pic>
      <p:pic>
        <p:nvPicPr>
          <p:cNvPr id="15" name="Picture 14"/>
          <p:cNvPicPr>
            <a:picLocks noChangeAspect="1"/>
          </p:cNvPicPr>
          <p:nvPr/>
        </p:nvPicPr>
        <p:blipFill>
          <a:blip r:embed="rId4"/>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255563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8800" y="1185896"/>
            <a:ext cx="5941942" cy="1754326"/>
          </a:xfrm>
          <a:prstGeom prst="rect">
            <a:avLst/>
          </a:prstGeom>
          <a:noFill/>
        </p:spPr>
        <p:txBody>
          <a:bodyPr wrap="square" rtlCol="0">
            <a:spAutoFit/>
          </a:bodyPr>
          <a:lstStyle/>
          <a:p>
            <a:r>
              <a:rPr lang="en-US" b="1" dirty="0" smtClean="0">
                <a:solidFill>
                  <a:srgbClr val="0070C0"/>
                </a:solidFill>
              </a:rPr>
              <a:t>TENDER WEB </a:t>
            </a:r>
            <a:r>
              <a:rPr lang="en-US" dirty="0" smtClean="0"/>
              <a:t>is </a:t>
            </a:r>
            <a:r>
              <a:rPr lang="en-US" dirty="0"/>
              <a:t>an online, role-based platform that allows tender teams collaborate on the preparation of tender bids and offers in real time. Supporting structured workflows and approval processes, account, supply chain, pricing and executive managers can quickly prepare successful bids and build knowledge for increased win rates as the system learns</a:t>
            </a:r>
            <a:r>
              <a:rPr lang="en-US" dirty="0" smtClean="0"/>
              <a:t>.</a:t>
            </a:r>
            <a:endParaRPr lang="en-US" dirty="0"/>
          </a:p>
        </p:txBody>
      </p:sp>
      <p:sp>
        <p:nvSpPr>
          <p:cNvPr id="4" name="TextBox 3"/>
          <p:cNvSpPr txBox="1"/>
          <p:nvPr/>
        </p:nvSpPr>
        <p:spPr>
          <a:xfrm>
            <a:off x="6298371" y="4125243"/>
            <a:ext cx="5449129" cy="2031325"/>
          </a:xfrm>
          <a:prstGeom prst="rect">
            <a:avLst/>
          </a:prstGeom>
          <a:noFill/>
        </p:spPr>
        <p:txBody>
          <a:bodyPr wrap="square" rtlCol="0">
            <a:spAutoFit/>
          </a:bodyPr>
          <a:lstStyle/>
          <a:p>
            <a:pPr defTabSz="457200" fontAlgn="base">
              <a:spcBef>
                <a:spcPct val="0"/>
              </a:spcBef>
              <a:spcAft>
                <a:spcPct val="0"/>
              </a:spcAft>
            </a:pPr>
            <a:r>
              <a:rPr lang="en-US" b="1" dirty="0">
                <a:solidFill>
                  <a:srgbClr val="0070C0"/>
                </a:solidFill>
              </a:rPr>
              <a:t>TENDER WEB </a:t>
            </a:r>
            <a:r>
              <a:rPr lang="en-US" dirty="0" smtClean="0"/>
              <a:t>is </a:t>
            </a:r>
            <a:r>
              <a:rPr lang="en-US" dirty="0"/>
              <a:t>based on </a:t>
            </a:r>
            <a:r>
              <a:rPr lang="en-US" b="1" dirty="0"/>
              <a:t>real business intelligence</a:t>
            </a:r>
            <a:r>
              <a:rPr lang="en-US" dirty="0"/>
              <a:t> and </a:t>
            </a:r>
            <a:r>
              <a:rPr lang="en-US" b="1" dirty="0"/>
              <a:t>streamlines internal processes </a:t>
            </a:r>
            <a:r>
              <a:rPr lang="en-US" dirty="0"/>
              <a:t>so that competitive bids can be prepared and approved quickly from any device, and submitted early with the highest probability of success</a:t>
            </a:r>
            <a:r>
              <a:rPr lang="en-US" dirty="0" smtClean="0"/>
              <a:t>. When integrated with COGs data, the system is able to calculate the profitability of each offer before it is approved or submitted.</a:t>
            </a:r>
            <a:endParaRPr lang="en-US" dirty="0"/>
          </a:p>
        </p:txBody>
      </p:sp>
      <p:pic>
        <p:nvPicPr>
          <p:cNvPr id="15" name="Picture 14"/>
          <p:cNvPicPr>
            <a:picLocks noChangeAspect="1"/>
          </p:cNvPicPr>
          <p:nvPr/>
        </p:nvPicPr>
        <p:blipFill>
          <a:blip r:embed="rId3"/>
          <a:stretch>
            <a:fillRect/>
          </a:stretch>
        </p:blipFill>
        <p:spPr>
          <a:xfrm>
            <a:off x="6096000" y="848434"/>
            <a:ext cx="5334296" cy="2878188"/>
          </a:xfrm>
          <a:prstGeom prst="rect">
            <a:avLst/>
          </a:prstGeom>
        </p:spPr>
      </p:pic>
      <p:pic>
        <p:nvPicPr>
          <p:cNvPr id="16" name="Picture 15"/>
          <p:cNvPicPr>
            <a:picLocks noChangeAspect="1"/>
          </p:cNvPicPr>
          <p:nvPr/>
        </p:nvPicPr>
        <p:blipFill>
          <a:blip r:embed="rId4"/>
          <a:stretch>
            <a:fillRect/>
          </a:stretch>
        </p:blipFill>
        <p:spPr>
          <a:xfrm>
            <a:off x="704742" y="3294251"/>
            <a:ext cx="3504813" cy="2472832"/>
          </a:xfrm>
          <a:prstGeom prst="rect">
            <a:avLst/>
          </a:prstGeom>
        </p:spPr>
      </p:pic>
      <p:pic>
        <p:nvPicPr>
          <p:cNvPr id="17" name="Picture 16"/>
          <p:cNvPicPr>
            <a:picLocks noChangeAspect="1"/>
          </p:cNvPicPr>
          <p:nvPr/>
        </p:nvPicPr>
        <p:blipFill>
          <a:blip r:embed="rId5"/>
          <a:stretch>
            <a:fillRect/>
          </a:stretch>
        </p:blipFill>
        <p:spPr>
          <a:xfrm>
            <a:off x="4007184" y="3565395"/>
            <a:ext cx="2291187" cy="2201688"/>
          </a:xfrm>
          <a:prstGeom prst="rect">
            <a:avLst/>
          </a:prstGeom>
        </p:spPr>
      </p:pic>
      <p:sp>
        <p:nvSpPr>
          <p:cNvPr id="10" name="Shape 62"/>
          <p:cNvSpPr/>
          <p:nvPr/>
        </p:nvSpPr>
        <p:spPr>
          <a:xfrm>
            <a:off x="0" y="219837"/>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accent1">
                    <a:lumMod val="75000"/>
                  </a:schemeClr>
                </a:solidFill>
                <a:latin typeface="Avenir Book" charset="0"/>
                <a:ea typeface="Avenir Book" charset="0"/>
                <a:cs typeface="Avenir Book" charset="0"/>
              </a:rPr>
              <a:t>Tender Web </a:t>
            </a:r>
            <a:r>
              <a:rPr lang="en-CA" sz="2700" dirty="0" smtClean="0">
                <a:solidFill>
                  <a:schemeClr val="bg2">
                    <a:lumMod val="50000"/>
                  </a:schemeClr>
                </a:solidFill>
                <a:latin typeface="Avenir Book" charset="0"/>
                <a:ea typeface="Avenir Book" charset="0"/>
                <a:cs typeface="Avenir Book" charset="0"/>
              </a:rPr>
              <a:t>(online / integrated or standalone)</a:t>
            </a:r>
            <a:endParaRPr lang="en-CA" sz="2700" dirty="0">
              <a:solidFill>
                <a:schemeClr val="bg2">
                  <a:lumMod val="50000"/>
                </a:schemeClr>
              </a:solidFill>
              <a:latin typeface="Avenir Book" charset="0"/>
              <a:ea typeface="Avenir Book" charset="0"/>
              <a:cs typeface="Avenir Book" charset="0"/>
            </a:endParaRPr>
          </a:p>
        </p:txBody>
      </p:sp>
      <p:sp>
        <p:nvSpPr>
          <p:cNvPr id="13" name="TextBox 12"/>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4" name="Picture 13"/>
          <p:cNvPicPr>
            <a:picLocks noChangeAspect="1"/>
          </p:cNvPicPr>
          <p:nvPr/>
        </p:nvPicPr>
        <p:blipFill>
          <a:blip r:embed="rId6"/>
          <a:stretch>
            <a:fillRect/>
          </a:stretch>
        </p:blipFill>
        <p:spPr>
          <a:xfrm>
            <a:off x="11235038" y="6262300"/>
            <a:ext cx="880762" cy="586601"/>
          </a:xfrm>
          <a:prstGeom prst="rect">
            <a:avLst/>
          </a:prstGeom>
        </p:spPr>
      </p:pic>
      <p:pic>
        <p:nvPicPr>
          <p:cNvPr id="18" name="Picture 17"/>
          <p:cNvPicPr>
            <a:picLocks noChangeAspect="1"/>
          </p:cNvPicPr>
          <p:nvPr/>
        </p:nvPicPr>
        <p:blipFill>
          <a:blip r:embed="rId7"/>
          <a:stretch>
            <a:fillRect/>
          </a:stretch>
        </p:blipFill>
        <p:spPr>
          <a:xfrm>
            <a:off x="196130" y="181054"/>
            <a:ext cx="1505528" cy="376382"/>
          </a:xfrm>
          <a:prstGeom prst="rect">
            <a:avLst/>
          </a:prstGeom>
        </p:spPr>
      </p:pic>
    </p:spTree>
    <p:extLst>
      <p:ext uri="{BB962C8B-B14F-4D97-AF65-F5344CB8AC3E}">
        <p14:creationId xmlns:p14="http://schemas.microsoft.com/office/powerpoint/2010/main" val="293432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36104"/>
            <a:ext cx="12192000" cy="451604"/>
          </a:xfrm>
        </p:spPr>
        <p:txBody>
          <a:bodyPr>
            <a:normAutofit fontScale="90000"/>
          </a:bodyPr>
          <a:lstStyle/>
          <a:p>
            <a:r>
              <a:rPr lang="en-US" sz="3000" dirty="0" smtClean="0">
                <a:solidFill>
                  <a:schemeClr val="tx1">
                    <a:lumMod val="50000"/>
                    <a:lumOff val="50000"/>
                  </a:schemeClr>
                </a:solidFill>
                <a:latin typeface="Avenir Light" charset="0"/>
                <a:ea typeface="Avenir Light" charset="0"/>
                <a:cs typeface="Avenir Light" charset="0"/>
              </a:rPr>
              <a:t>Get in touch to </a:t>
            </a:r>
            <a:r>
              <a:rPr lang="en-US" sz="3000" dirty="0" smtClean="0">
                <a:solidFill>
                  <a:srgbClr val="0070C0"/>
                </a:solidFill>
                <a:latin typeface="Avenir Light" charset="0"/>
                <a:ea typeface="Avenir Light" charset="0"/>
                <a:cs typeface="Avenir Light" charset="0"/>
              </a:rPr>
              <a:t>learn more</a:t>
            </a:r>
            <a:endParaRPr lang="en-US" sz="3000" dirty="0">
              <a:solidFill>
                <a:srgbClr val="0070C0"/>
              </a:solidFill>
              <a:latin typeface="Avenir Light" charset="0"/>
              <a:ea typeface="Avenir Light" charset="0"/>
              <a:cs typeface="Avenir Light" charset="0"/>
            </a:endParaRPr>
          </a:p>
        </p:txBody>
      </p:sp>
      <p:sp>
        <p:nvSpPr>
          <p:cNvPr id="8" name="TextBox 7"/>
          <p:cNvSpPr txBox="1"/>
          <p:nvPr/>
        </p:nvSpPr>
        <p:spPr>
          <a:xfrm>
            <a:off x="0" y="2165379"/>
            <a:ext cx="12192000" cy="2339102"/>
          </a:xfrm>
          <a:prstGeom prst="rect">
            <a:avLst/>
          </a:prstGeom>
          <a:noFill/>
        </p:spPr>
        <p:txBody>
          <a:bodyPr wrap="square" rtlCol="0">
            <a:spAutoFit/>
          </a:bodyPr>
          <a:lstStyle/>
          <a:p>
            <a:pPr algn="ctr"/>
            <a:r>
              <a:rPr lang="en-US" sz="2000" i="1" dirty="0" smtClean="0">
                <a:solidFill>
                  <a:schemeClr val="bg2">
                    <a:lumMod val="50000"/>
                  </a:schemeClr>
                </a:solidFill>
                <a:latin typeface="Avenir Light Oblique" charset="0"/>
                <a:ea typeface="Avenir Light Oblique" charset="0"/>
                <a:cs typeface="Avenir Light Oblique" charset="0"/>
              </a:rPr>
              <a:t>Key Contacts:</a:t>
            </a:r>
            <a:r>
              <a:rPr lang="en-CA" dirty="0" smtClean="0"/>
              <a:t/>
            </a:r>
            <a:br>
              <a:rPr lang="en-CA" dirty="0" smtClean="0"/>
            </a:br>
            <a:endParaRPr lang="en-CA" dirty="0" smtClean="0"/>
          </a:p>
          <a:p>
            <a:pPr algn="ctr"/>
            <a:endParaRPr lang="en-US" b="1" dirty="0"/>
          </a:p>
          <a:p>
            <a:pPr lvl="8"/>
            <a:r>
              <a:rPr lang="en-US" b="1" dirty="0" smtClean="0"/>
              <a:t>Joshua Mensch</a:t>
            </a:r>
            <a:r>
              <a:rPr lang="en-US" dirty="0" smtClean="0"/>
              <a:t> | Marketing Director </a:t>
            </a:r>
            <a:r>
              <a:rPr lang="en-US" dirty="0" smtClean="0">
                <a:solidFill>
                  <a:schemeClr val="bg1">
                    <a:lumMod val="50000"/>
                  </a:schemeClr>
                </a:solidFill>
              </a:rPr>
              <a:t>(Prague) </a:t>
            </a:r>
            <a:br>
              <a:rPr lang="en-US" dirty="0" smtClean="0">
                <a:solidFill>
                  <a:schemeClr val="bg1">
                    <a:lumMod val="50000"/>
                  </a:schemeClr>
                </a:solidFill>
              </a:rPr>
            </a:br>
            <a:r>
              <a:rPr lang="en-US" dirty="0" smtClean="0">
                <a:hlinkClick r:id="rId2"/>
              </a:rPr>
              <a:t>joshua.mensch@data3s.com</a:t>
            </a:r>
            <a:r>
              <a:rPr lang="en-US" dirty="0" smtClean="0"/>
              <a:t> | +420 724 710 052</a:t>
            </a:r>
          </a:p>
          <a:p>
            <a:pPr lvl="8"/>
            <a:endParaRPr lang="en-US" dirty="0"/>
          </a:p>
          <a:p>
            <a:pPr lvl="8"/>
            <a:r>
              <a:rPr lang="en-US" b="1" dirty="0" smtClean="0"/>
              <a:t>Jaroslav Hruska </a:t>
            </a:r>
            <a:r>
              <a:rPr lang="en-US" dirty="0" smtClean="0"/>
              <a:t>| Global Accounts Director </a:t>
            </a:r>
            <a:r>
              <a:rPr lang="en-US" dirty="0" smtClean="0">
                <a:solidFill>
                  <a:schemeClr val="bg1">
                    <a:lumMod val="50000"/>
                  </a:schemeClr>
                </a:solidFill>
              </a:rPr>
              <a:t>(Prague)</a:t>
            </a:r>
          </a:p>
          <a:p>
            <a:pPr lvl="8"/>
            <a:r>
              <a:rPr lang="en-US" dirty="0" smtClean="0">
                <a:hlinkClick r:id="rId3"/>
              </a:rPr>
              <a:t>jaroslav.hruska@data3s.com</a:t>
            </a:r>
            <a:r>
              <a:rPr lang="en-US" dirty="0" smtClean="0"/>
              <a:t> | </a:t>
            </a:r>
            <a:r>
              <a:rPr lang="is-IS" dirty="0" smtClean="0"/>
              <a:t>+420 602 768 662</a:t>
            </a:r>
          </a:p>
        </p:txBody>
      </p:sp>
      <p:sp>
        <p:nvSpPr>
          <p:cNvPr id="11" name="TextBox 10"/>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9" name="Picture 8"/>
          <p:cNvPicPr>
            <a:picLocks noChangeAspect="1"/>
          </p:cNvPicPr>
          <p:nvPr/>
        </p:nvPicPr>
        <p:blipFill>
          <a:blip r:embed="rId4"/>
          <a:stretch>
            <a:fillRect/>
          </a:stretch>
        </p:blipFill>
        <p:spPr>
          <a:xfrm>
            <a:off x="11235038" y="6262300"/>
            <a:ext cx="880762" cy="586601"/>
          </a:xfrm>
          <a:prstGeom prst="rect">
            <a:avLst/>
          </a:prstGeom>
        </p:spPr>
      </p:pic>
      <p:pic>
        <p:nvPicPr>
          <p:cNvPr id="12" name="Picture 11"/>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299232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288092"/>
            <a:ext cx="12192000" cy="533800"/>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3000" dirty="0">
                <a:solidFill>
                  <a:srgbClr val="0070C0"/>
                </a:solidFill>
                <a:latin typeface="Calibri Light" charset="0"/>
                <a:ea typeface="Calibri Light" charset="0"/>
                <a:cs typeface="Calibri Light" charset="0"/>
              </a:rPr>
              <a:t>Global Service Capability</a:t>
            </a:r>
            <a:endParaRPr sz="3000" dirty="0">
              <a:solidFill>
                <a:srgbClr val="0070C0"/>
              </a:solidFill>
              <a:latin typeface="Calibri Light" charset="0"/>
              <a:ea typeface="Calibri Light" charset="0"/>
              <a:cs typeface="Calibri Light" charset="0"/>
            </a:endParaRPr>
          </a:p>
        </p:txBody>
      </p:sp>
      <p:pic>
        <p:nvPicPr>
          <p:cNvPr id="4" name="Picture 3"/>
          <p:cNvPicPr>
            <a:picLocks noChangeAspect="1"/>
          </p:cNvPicPr>
          <p:nvPr/>
        </p:nvPicPr>
        <p:blipFill>
          <a:blip r:embed="rId2"/>
          <a:stretch>
            <a:fillRect/>
          </a:stretch>
        </p:blipFill>
        <p:spPr>
          <a:xfrm>
            <a:off x="1955800" y="917364"/>
            <a:ext cx="8280399" cy="5015828"/>
          </a:xfrm>
          <a:prstGeom prst="rect">
            <a:avLst/>
          </a:prstGeom>
        </p:spPr>
      </p:pic>
      <p:sp>
        <p:nvSpPr>
          <p:cNvPr id="6" name="TextBox 5"/>
          <p:cNvSpPr txBox="1"/>
          <p:nvPr/>
        </p:nvSpPr>
        <p:spPr>
          <a:xfrm>
            <a:off x="1955800" y="6123800"/>
            <a:ext cx="8063344" cy="276999"/>
          </a:xfrm>
          <a:prstGeom prst="rect">
            <a:avLst/>
          </a:prstGeom>
          <a:noFill/>
        </p:spPr>
        <p:txBody>
          <a:bodyPr wrap="square" rtlCol="0">
            <a:spAutoFit/>
          </a:bodyPr>
          <a:lstStyle/>
          <a:p>
            <a:r>
              <a:rPr lang="en-US" sz="1200" dirty="0">
                <a:solidFill>
                  <a:schemeClr val="bg1">
                    <a:lumMod val="50000"/>
                  </a:schemeClr>
                </a:solidFill>
              </a:rPr>
              <a:t>(A) </a:t>
            </a:r>
            <a:r>
              <a:rPr lang="en-US" sz="1200" dirty="0"/>
              <a:t>Prague  </a:t>
            </a:r>
            <a:r>
              <a:rPr lang="en-US" sz="1200" dirty="0">
                <a:solidFill>
                  <a:schemeClr val="bg1">
                    <a:lumMod val="50000"/>
                  </a:schemeClr>
                </a:solidFill>
              </a:rPr>
              <a:t>|  (B)</a:t>
            </a:r>
            <a:r>
              <a:rPr lang="en-US" sz="1200" dirty="0"/>
              <a:t> Warsaw  </a:t>
            </a:r>
            <a:r>
              <a:rPr lang="en-US" sz="1200" dirty="0">
                <a:solidFill>
                  <a:schemeClr val="bg1">
                    <a:lumMod val="50000"/>
                  </a:schemeClr>
                </a:solidFill>
              </a:rPr>
              <a:t>|  </a:t>
            </a:r>
            <a:r>
              <a:rPr lang="de-DE" sz="1200" dirty="0">
                <a:solidFill>
                  <a:schemeClr val="bg1">
                    <a:lumMod val="50000"/>
                  </a:schemeClr>
                </a:solidFill>
              </a:rPr>
              <a:t>(C)</a:t>
            </a:r>
            <a:r>
              <a:rPr lang="de-DE" sz="1200" dirty="0"/>
              <a:t> </a:t>
            </a:r>
            <a:r>
              <a:rPr lang="cs-CZ" sz="1200" dirty="0"/>
              <a:t>Toulouse</a:t>
            </a:r>
            <a:r>
              <a:rPr lang="de-DE" sz="1200" dirty="0"/>
              <a:t>  </a:t>
            </a:r>
            <a:r>
              <a:rPr lang="de-DE" sz="1200" dirty="0">
                <a:solidFill>
                  <a:schemeClr val="bg1">
                    <a:lumMod val="50000"/>
                  </a:schemeClr>
                </a:solidFill>
              </a:rPr>
              <a:t>|  (D)</a:t>
            </a:r>
            <a:r>
              <a:rPr lang="de-DE" sz="1200" dirty="0"/>
              <a:t> </a:t>
            </a:r>
            <a:r>
              <a:rPr lang="cs-CZ" sz="1200" dirty="0"/>
              <a:t>Bucharest</a:t>
            </a:r>
            <a:r>
              <a:rPr lang="de-DE" sz="1200" dirty="0"/>
              <a:t> </a:t>
            </a:r>
            <a:r>
              <a:rPr lang="de-DE" sz="1200" dirty="0">
                <a:solidFill>
                  <a:schemeClr val="bg1">
                    <a:lumMod val="50000"/>
                  </a:schemeClr>
                </a:solidFill>
              </a:rPr>
              <a:t>|  (E)</a:t>
            </a:r>
            <a:r>
              <a:rPr lang="de-DE" sz="1200" dirty="0"/>
              <a:t> </a:t>
            </a:r>
            <a:r>
              <a:rPr lang="cs-CZ" sz="1200" dirty="0"/>
              <a:t>Istanbul</a:t>
            </a:r>
            <a:r>
              <a:rPr lang="de-DE" sz="1200" dirty="0"/>
              <a:t> </a:t>
            </a:r>
            <a:r>
              <a:rPr lang="de-DE" sz="1200" dirty="0">
                <a:solidFill>
                  <a:schemeClr val="bg1">
                    <a:lumMod val="50000"/>
                  </a:schemeClr>
                </a:solidFill>
              </a:rPr>
              <a:t>|  (F) </a:t>
            </a:r>
            <a:r>
              <a:rPr lang="cs-CZ" sz="1200" dirty="0"/>
              <a:t>Moscow</a:t>
            </a:r>
            <a:r>
              <a:rPr lang="de-DE" sz="1200" dirty="0"/>
              <a:t>  </a:t>
            </a:r>
            <a:r>
              <a:rPr lang="de-DE" sz="1200" dirty="0">
                <a:solidFill>
                  <a:schemeClr val="bg1">
                    <a:lumMod val="50000"/>
                  </a:schemeClr>
                </a:solidFill>
              </a:rPr>
              <a:t>|  (G)</a:t>
            </a:r>
            <a:r>
              <a:rPr lang="de-DE" sz="1200" dirty="0"/>
              <a:t> </a:t>
            </a:r>
            <a:r>
              <a:rPr lang="cs-CZ" sz="1200" dirty="0"/>
              <a:t>Dubai </a:t>
            </a:r>
            <a:r>
              <a:rPr lang="de-DE" sz="1200" dirty="0">
                <a:solidFill>
                  <a:schemeClr val="bg1">
                    <a:lumMod val="50000"/>
                  </a:schemeClr>
                </a:solidFill>
              </a:rPr>
              <a:t>|  (</a:t>
            </a:r>
            <a:r>
              <a:rPr lang="cs-CZ" sz="1200" dirty="0">
                <a:solidFill>
                  <a:schemeClr val="bg1">
                    <a:lumMod val="50000"/>
                  </a:schemeClr>
                </a:solidFill>
              </a:rPr>
              <a:t>H</a:t>
            </a:r>
            <a:r>
              <a:rPr lang="de-DE" sz="1200" dirty="0">
                <a:solidFill>
                  <a:schemeClr val="bg1">
                    <a:lumMod val="50000"/>
                  </a:schemeClr>
                </a:solidFill>
              </a:rPr>
              <a:t>) </a:t>
            </a:r>
            <a:r>
              <a:rPr lang="cs-CZ" sz="1200" dirty="0"/>
              <a:t>Mumbai</a:t>
            </a:r>
            <a:r>
              <a:rPr lang="de-DE" sz="1200" dirty="0"/>
              <a:t>  </a:t>
            </a:r>
            <a:r>
              <a:rPr lang="de-DE" sz="1200" dirty="0">
                <a:solidFill>
                  <a:schemeClr val="bg1">
                    <a:lumMod val="50000"/>
                  </a:schemeClr>
                </a:solidFill>
              </a:rPr>
              <a:t>|  (</a:t>
            </a:r>
            <a:r>
              <a:rPr lang="cs-CZ" sz="1200" dirty="0">
                <a:solidFill>
                  <a:schemeClr val="bg1">
                    <a:lumMod val="50000"/>
                  </a:schemeClr>
                </a:solidFill>
              </a:rPr>
              <a:t>I</a:t>
            </a:r>
            <a:r>
              <a:rPr lang="de-DE" sz="1200" dirty="0">
                <a:solidFill>
                  <a:schemeClr val="bg1">
                    <a:lumMod val="50000"/>
                  </a:schemeClr>
                </a:solidFill>
              </a:rPr>
              <a:t>)</a:t>
            </a:r>
            <a:r>
              <a:rPr lang="de-DE" sz="1200" dirty="0"/>
              <a:t> Jakarta</a:t>
            </a:r>
            <a:endParaRPr lang="en-US" sz="1200" dirty="0"/>
          </a:p>
        </p:txBody>
      </p:sp>
      <p:sp>
        <p:nvSpPr>
          <p:cNvPr id="7" name="TextBox 6"/>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2017 D3S a.s.</a:t>
            </a:r>
            <a:endParaRPr lang="en-US" sz="1200" dirty="0">
              <a:solidFill>
                <a:schemeClr val="bg2">
                  <a:lumMod val="50000"/>
                </a:schemeClr>
              </a:solidFill>
            </a:endParaRPr>
          </a:p>
        </p:txBody>
      </p:sp>
      <p:pic>
        <p:nvPicPr>
          <p:cNvPr id="9" name="Picture 8"/>
          <p:cNvPicPr>
            <a:picLocks noChangeAspect="1"/>
          </p:cNvPicPr>
          <p:nvPr/>
        </p:nvPicPr>
        <p:blipFill>
          <a:blip r:embed="rId3"/>
          <a:stretch>
            <a:fillRect/>
          </a:stretch>
        </p:blipFill>
        <p:spPr>
          <a:xfrm>
            <a:off x="11235038" y="6262300"/>
            <a:ext cx="880762" cy="586601"/>
          </a:xfrm>
          <a:prstGeom prst="rect">
            <a:avLst/>
          </a:prstGeom>
        </p:spPr>
      </p:pic>
      <p:pic>
        <p:nvPicPr>
          <p:cNvPr id="8" name="Picture 7"/>
          <p:cNvPicPr>
            <a:picLocks noChangeAspect="1"/>
          </p:cNvPicPr>
          <p:nvPr/>
        </p:nvPicPr>
        <p:blipFill>
          <a:blip r:embed="rId4"/>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69938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196130" y="102345"/>
            <a:ext cx="12192000" cy="533800"/>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3000" dirty="0">
                <a:solidFill>
                  <a:srgbClr val="0070C0"/>
                </a:solidFill>
                <a:latin typeface="Calibri Light" charset="0"/>
                <a:ea typeface="Calibri Light" charset="0"/>
                <a:cs typeface="Calibri Light" charset="0"/>
              </a:rPr>
              <a:t>Successful</a:t>
            </a:r>
            <a:r>
              <a:rPr lang="en-CA" sz="2531" dirty="0">
                <a:solidFill>
                  <a:srgbClr val="0070C0"/>
                </a:solidFill>
              </a:rPr>
              <a:t> </a:t>
            </a:r>
            <a:r>
              <a:rPr lang="en-CA" sz="3000" dirty="0">
                <a:solidFill>
                  <a:srgbClr val="0070C0"/>
                </a:solidFill>
                <a:latin typeface="Calibri Light" charset="0"/>
                <a:ea typeface="Calibri Light" charset="0"/>
                <a:cs typeface="Calibri Light" charset="0"/>
              </a:rPr>
              <a:t>Projects In More Than Three Dozen Countries</a:t>
            </a:r>
          </a:p>
        </p:txBody>
      </p:sp>
      <p:sp>
        <p:nvSpPr>
          <p:cNvPr id="7" name="TextBox 6"/>
          <p:cNvSpPr txBox="1"/>
          <p:nvPr/>
        </p:nvSpPr>
        <p:spPr>
          <a:xfrm>
            <a:off x="4221226" y="1142315"/>
            <a:ext cx="7675167" cy="4573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3" spcCol="38100" rtlCol="0" anchor="ctr">
            <a:spAutoFit/>
          </a:bodyPr>
          <a:lstStyle/>
          <a:p>
            <a:pPr marL="401822" indent="-401822" defTabSz="410751" latinLnBrk="1" hangingPunct="0">
              <a:buFont typeface="Arial" charset="0"/>
              <a:buChar char="•"/>
            </a:pPr>
            <a:r>
              <a:rPr lang="en-US" sz="2250" dirty="0">
                <a:solidFill>
                  <a:schemeClr val="tx1">
                    <a:lumMod val="50000"/>
                    <a:lumOff val="50000"/>
                  </a:schemeClr>
                </a:solidFill>
              </a:rPr>
              <a:t>Albania</a:t>
            </a:r>
          </a:p>
          <a:p>
            <a:pPr marL="401822" indent="-401822" defTabSz="410751" latinLnBrk="1" hangingPunct="0">
              <a:buFont typeface="Arial" charset="0"/>
              <a:buChar char="•"/>
            </a:pPr>
            <a:r>
              <a:rPr lang="en-US" sz="2250" dirty="0">
                <a:solidFill>
                  <a:schemeClr val="tx1">
                    <a:lumMod val="50000"/>
                    <a:lumOff val="50000"/>
                  </a:schemeClr>
                </a:solidFill>
                <a:sym typeface="Helvetica Light"/>
              </a:rPr>
              <a:t>Austria</a:t>
            </a:r>
          </a:p>
          <a:p>
            <a:pPr marL="401822" indent="-401822" defTabSz="410751" latinLnBrk="1" hangingPunct="0">
              <a:buFont typeface="Arial" charset="0"/>
              <a:buChar char="•"/>
            </a:pPr>
            <a:r>
              <a:rPr lang="en-US" sz="2250" dirty="0">
                <a:solidFill>
                  <a:schemeClr val="tx1">
                    <a:lumMod val="50000"/>
                    <a:lumOff val="50000"/>
                  </a:schemeClr>
                </a:solidFill>
              </a:rPr>
              <a:t>Belgium</a:t>
            </a:r>
          </a:p>
          <a:p>
            <a:pPr marL="401822" indent="-401822" defTabSz="410751" latinLnBrk="1" hangingPunct="0">
              <a:buFont typeface="Arial" charset="0"/>
              <a:buChar char="•"/>
            </a:pPr>
            <a:r>
              <a:rPr lang="en-US" sz="2250" dirty="0">
                <a:solidFill>
                  <a:schemeClr val="tx1">
                    <a:lumMod val="50000"/>
                    <a:lumOff val="50000"/>
                  </a:schemeClr>
                </a:solidFill>
                <a:sym typeface="Helvetica Light"/>
              </a:rPr>
              <a:t>Bosnia</a:t>
            </a:r>
          </a:p>
          <a:p>
            <a:pPr marL="401822" indent="-401822" defTabSz="410751" latinLnBrk="1" hangingPunct="0">
              <a:buFont typeface="Arial" charset="0"/>
              <a:buChar char="•"/>
            </a:pPr>
            <a:r>
              <a:rPr lang="en-US" sz="2250" dirty="0">
                <a:solidFill>
                  <a:schemeClr val="tx1">
                    <a:lumMod val="50000"/>
                    <a:lumOff val="50000"/>
                  </a:schemeClr>
                </a:solidFill>
                <a:sym typeface="Helvetica Light"/>
              </a:rPr>
              <a:t>Bulgaria</a:t>
            </a:r>
          </a:p>
          <a:p>
            <a:pPr marL="401822" indent="-401822" defTabSz="410751" latinLnBrk="1" hangingPunct="0">
              <a:buFont typeface="Arial" charset="0"/>
              <a:buChar char="•"/>
            </a:pPr>
            <a:r>
              <a:rPr lang="en-US" sz="2250" dirty="0">
                <a:solidFill>
                  <a:schemeClr val="tx1">
                    <a:lumMod val="50000"/>
                    <a:lumOff val="50000"/>
                  </a:schemeClr>
                </a:solidFill>
              </a:rPr>
              <a:t>Czech Rep.</a:t>
            </a:r>
          </a:p>
          <a:p>
            <a:pPr marL="401822" indent="-401822" defTabSz="410751" latinLnBrk="1" hangingPunct="0">
              <a:buFont typeface="Arial" charset="0"/>
              <a:buChar char="•"/>
            </a:pPr>
            <a:r>
              <a:rPr lang="en-US" sz="2250" dirty="0">
                <a:solidFill>
                  <a:schemeClr val="tx1">
                    <a:lumMod val="50000"/>
                    <a:lumOff val="50000"/>
                  </a:schemeClr>
                </a:solidFill>
              </a:rPr>
              <a:t>Cyprus</a:t>
            </a:r>
          </a:p>
          <a:p>
            <a:pPr marL="401822" indent="-401822" defTabSz="410751" latinLnBrk="1" hangingPunct="0">
              <a:buFont typeface="Arial" charset="0"/>
              <a:buChar char="•"/>
            </a:pPr>
            <a:r>
              <a:rPr lang="en-US" sz="2250" dirty="0">
                <a:solidFill>
                  <a:schemeClr val="tx1">
                    <a:lumMod val="50000"/>
                    <a:lumOff val="50000"/>
                  </a:schemeClr>
                </a:solidFill>
              </a:rPr>
              <a:t>Denmark</a:t>
            </a:r>
          </a:p>
          <a:p>
            <a:pPr marL="401822" indent="-401822" defTabSz="410751" latinLnBrk="1" hangingPunct="0">
              <a:buFont typeface="Arial" charset="0"/>
              <a:buChar char="•"/>
            </a:pPr>
            <a:r>
              <a:rPr lang="en-US" sz="2250" dirty="0">
                <a:solidFill>
                  <a:schemeClr val="tx1">
                    <a:lumMod val="50000"/>
                    <a:lumOff val="50000"/>
                  </a:schemeClr>
                </a:solidFill>
              </a:rPr>
              <a:t>Finland</a:t>
            </a:r>
          </a:p>
          <a:p>
            <a:pPr marL="401822" indent="-401822" latinLnBrk="1" hangingPunct="0">
              <a:buFont typeface="Arial" charset="0"/>
              <a:buChar char="•"/>
            </a:pPr>
            <a:r>
              <a:rPr lang="en-US" sz="2250" dirty="0">
                <a:solidFill>
                  <a:schemeClr val="tx1">
                    <a:lumMod val="50000"/>
                    <a:lumOff val="50000"/>
                  </a:schemeClr>
                </a:solidFill>
              </a:rPr>
              <a:t>Hungary</a:t>
            </a:r>
          </a:p>
          <a:p>
            <a:pPr marL="401822" indent="-401822" defTabSz="410751" latinLnBrk="1" hangingPunct="0">
              <a:buFont typeface="Arial" charset="0"/>
              <a:buChar char="•"/>
            </a:pPr>
            <a:r>
              <a:rPr lang="en-US" sz="2250" dirty="0">
                <a:solidFill>
                  <a:schemeClr val="tx1">
                    <a:lumMod val="50000"/>
                    <a:lumOff val="50000"/>
                  </a:schemeClr>
                </a:solidFill>
              </a:rPr>
              <a:t>Iceland</a:t>
            </a:r>
          </a:p>
          <a:p>
            <a:pPr marL="401822" indent="-401822" defTabSz="410751" latinLnBrk="1" hangingPunct="0">
              <a:buFont typeface="Arial" charset="0"/>
              <a:buChar char="•"/>
            </a:pPr>
            <a:r>
              <a:rPr lang="en-US" sz="2250" dirty="0">
                <a:solidFill>
                  <a:schemeClr val="tx1">
                    <a:lumMod val="50000"/>
                    <a:lumOff val="50000"/>
                  </a:schemeClr>
                </a:solidFill>
              </a:rPr>
              <a:t>Iran</a:t>
            </a:r>
          </a:p>
          <a:p>
            <a:pPr marL="401822" indent="-401822" defTabSz="410751" latinLnBrk="1" hangingPunct="0">
              <a:buFont typeface="Arial" charset="0"/>
              <a:buChar char="•"/>
            </a:pPr>
            <a:r>
              <a:rPr lang="en-US" sz="2250" dirty="0">
                <a:solidFill>
                  <a:schemeClr val="tx1">
                    <a:lumMod val="50000"/>
                    <a:lumOff val="50000"/>
                  </a:schemeClr>
                </a:solidFill>
              </a:rPr>
              <a:t>Iraq</a:t>
            </a:r>
          </a:p>
          <a:p>
            <a:pPr marL="401822" indent="-401822" defTabSz="410751" latinLnBrk="1" hangingPunct="0">
              <a:buFont typeface="Arial" charset="0"/>
              <a:buChar char="•"/>
            </a:pPr>
            <a:r>
              <a:rPr lang="en-US" sz="2250" dirty="0">
                <a:solidFill>
                  <a:schemeClr val="tx1">
                    <a:lumMod val="50000"/>
                    <a:lumOff val="50000"/>
                  </a:schemeClr>
                </a:solidFill>
                <a:sym typeface="Helvetica Light"/>
              </a:rPr>
              <a:t>Italy</a:t>
            </a:r>
          </a:p>
          <a:p>
            <a:pPr marL="401822" indent="-401822" defTabSz="410751" latinLnBrk="1" hangingPunct="0">
              <a:buFont typeface="Arial" charset="0"/>
              <a:buChar char="•"/>
            </a:pPr>
            <a:r>
              <a:rPr lang="en-US" sz="2250" dirty="0">
                <a:solidFill>
                  <a:schemeClr val="tx1">
                    <a:lumMod val="50000"/>
                    <a:lumOff val="50000"/>
                  </a:schemeClr>
                </a:solidFill>
              </a:rPr>
              <a:t>Jordan</a:t>
            </a:r>
            <a:endParaRPr lang="en-US" sz="2250" dirty="0">
              <a:solidFill>
                <a:schemeClr val="tx1">
                  <a:lumMod val="50000"/>
                  <a:lumOff val="50000"/>
                </a:schemeClr>
              </a:solidFill>
              <a:sym typeface="Helvetica Light"/>
            </a:endParaRPr>
          </a:p>
          <a:p>
            <a:pPr marL="401822" indent="-401822" defTabSz="410751" latinLnBrk="1" hangingPunct="0">
              <a:buFont typeface="Arial" charset="0"/>
              <a:buChar char="•"/>
            </a:pPr>
            <a:r>
              <a:rPr lang="en-US" sz="2250" dirty="0">
                <a:solidFill>
                  <a:schemeClr val="tx1">
                    <a:lumMod val="50000"/>
                    <a:lumOff val="50000"/>
                  </a:schemeClr>
                </a:solidFill>
                <a:sym typeface="Helvetica Light"/>
              </a:rPr>
              <a:t>Kosovo</a:t>
            </a:r>
          </a:p>
          <a:p>
            <a:pPr marL="401822" indent="-401822" defTabSz="410751" latinLnBrk="1" hangingPunct="0">
              <a:buFont typeface="Arial" charset="0"/>
              <a:buChar char="•"/>
            </a:pPr>
            <a:r>
              <a:rPr lang="en-US" sz="2250" dirty="0">
                <a:solidFill>
                  <a:schemeClr val="tx1">
                    <a:lumMod val="50000"/>
                    <a:lumOff val="50000"/>
                  </a:schemeClr>
                </a:solidFill>
              </a:rPr>
              <a:t>Lebanon</a:t>
            </a:r>
          </a:p>
          <a:p>
            <a:pPr marL="401822" indent="-401822" defTabSz="410751" latinLnBrk="1" hangingPunct="0">
              <a:buFont typeface="Arial" charset="0"/>
              <a:buChar char="•"/>
            </a:pPr>
            <a:r>
              <a:rPr lang="en-US" sz="2250" dirty="0">
                <a:solidFill>
                  <a:schemeClr val="tx1">
                    <a:lumMod val="50000"/>
                    <a:lumOff val="50000"/>
                  </a:schemeClr>
                </a:solidFill>
                <a:sym typeface="Helvetica Light"/>
              </a:rPr>
              <a:t>Luxembourg</a:t>
            </a:r>
          </a:p>
          <a:p>
            <a:pPr marL="401822" indent="-401822" defTabSz="410751" latinLnBrk="1" hangingPunct="0">
              <a:buFont typeface="Arial" charset="0"/>
              <a:buChar char="•"/>
            </a:pPr>
            <a:r>
              <a:rPr lang="en-US" sz="2250" dirty="0">
                <a:solidFill>
                  <a:schemeClr val="tx1">
                    <a:lumMod val="50000"/>
                    <a:lumOff val="50000"/>
                  </a:schemeClr>
                </a:solidFill>
              </a:rPr>
              <a:t>Macedonia</a:t>
            </a:r>
          </a:p>
          <a:p>
            <a:pPr marL="401822" indent="-401822" defTabSz="410751" latinLnBrk="1" hangingPunct="0">
              <a:buFont typeface="Arial" charset="0"/>
              <a:buChar char="•"/>
            </a:pPr>
            <a:r>
              <a:rPr lang="en-US" sz="2250" dirty="0">
                <a:solidFill>
                  <a:schemeClr val="tx1">
                    <a:lumMod val="50000"/>
                    <a:lumOff val="50000"/>
                  </a:schemeClr>
                </a:solidFill>
              </a:rPr>
              <a:t>Morocco</a:t>
            </a:r>
          </a:p>
          <a:p>
            <a:pPr marL="401822" indent="-401822" defTabSz="410751" latinLnBrk="1" hangingPunct="0">
              <a:buFont typeface="Arial" charset="0"/>
              <a:buChar char="•"/>
            </a:pPr>
            <a:r>
              <a:rPr lang="en-US" sz="2250" dirty="0">
                <a:solidFill>
                  <a:schemeClr val="tx1">
                    <a:lumMod val="50000"/>
                    <a:lumOff val="50000"/>
                  </a:schemeClr>
                </a:solidFill>
                <a:sym typeface="Helvetica Light"/>
              </a:rPr>
              <a:t>Netherlands</a:t>
            </a:r>
          </a:p>
          <a:p>
            <a:pPr marL="401822" indent="-401822" defTabSz="410751" latinLnBrk="1" hangingPunct="0">
              <a:buFont typeface="Arial" charset="0"/>
              <a:buChar char="•"/>
            </a:pPr>
            <a:r>
              <a:rPr lang="en-US" sz="2250" dirty="0">
                <a:solidFill>
                  <a:schemeClr val="tx1">
                    <a:lumMod val="50000"/>
                    <a:lumOff val="50000"/>
                  </a:schemeClr>
                </a:solidFill>
              </a:rPr>
              <a:t>Palestine</a:t>
            </a:r>
            <a:endParaRPr lang="en-US" sz="2250" dirty="0">
              <a:solidFill>
                <a:schemeClr val="tx1">
                  <a:lumMod val="50000"/>
                  <a:lumOff val="50000"/>
                </a:schemeClr>
              </a:solidFill>
              <a:sym typeface="Helvetica Light"/>
            </a:endParaRPr>
          </a:p>
          <a:p>
            <a:pPr marL="401822" indent="-401822" defTabSz="410751" latinLnBrk="1" hangingPunct="0">
              <a:buFont typeface="Arial" charset="0"/>
              <a:buChar char="•"/>
            </a:pPr>
            <a:r>
              <a:rPr lang="en-US" sz="2250" dirty="0">
                <a:solidFill>
                  <a:schemeClr val="tx1">
                    <a:lumMod val="50000"/>
                    <a:lumOff val="50000"/>
                  </a:schemeClr>
                </a:solidFill>
              </a:rPr>
              <a:t>Poland</a:t>
            </a:r>
          </a:p>
          <a:p>
            <a:pPr marL="401822" indent="-401822" defTabSz="410751" latinLnBrk="1" hangingPunct="0">
              <a:buFont typeface="Arial" charset="0"/>
              <a:buChar char="•"/>
            </a:pPr>
            <a:r>
              <a:rPr lang="en-US" sz="2250" dirty="0">
                <a:solidFill>
                  <a:schemeClr val="tx1">
                    <a:lumMod val="50000"/>
                    <a:lumOff val="50000"/>
                  </a:schemeClr>
                </a:solidFill>
                <a:sym typeface="Helvetica Light"/>
              </a:rPr>
              <a:t>Romania</a:t>
            </a:r>
          </a:p>
          <a:p>
            <a:pPr marL="401822" indent="-401822" defTabSz="410751" latinLnBrk="1" hangingPunct="0">
              <a:buFont typeface="Arial" charset="0"/>
              <a:buChar char="•"/>
            </a:pPr>
            <a:r>
              <a:rPr lang="en-US" sz="2250" dirty="0">
                <a:solidFill>
                  <a:schemeClr val="tx1">
                    <a:lumMod val="50000"/>
                    <a:lumOff val="50000"/>
                  </a:schemeClr>
                </a:solidFill>
              </a:rPr>
              <a:t>Serbia</a:t>
            </a:r>
          </a:p>
          <a:p>
            <a:pPr marL="401822" lvl="1" indent="-401822" latinLnBrk="1" hangingPunct="0">
              <a:buFont typeface="Arial" charset="0"/>
              <a:buChar char="•"/>
            </a:pPr>
            <a:r>
              <a:rPr lang="en-US" sz="2250" dirty="0">
                <a:solidFill>
                  <a:schemeClr val="tx1">
                    <a:lumMod val="50000"/>
                    <a:lumOff val="50000"/>
                  </a:schemeClr>
                </a:solidFill>
              </a:rPr>
              <a:t>Slovakia</a:t>
            </a:r>
          </a:p>
          <a:p>
            <a:pPr marL="401822" lvl="1" indent="-401822" latinLnBrk="1" hangingPunct="0">
              <a:buFont typeface="Arial" charset="0"/>
              <a:buChar char="•"/>
            </a:pPr>
            <a:r>
              <a:rPr lang="en-US" sz="2250" dirty="0">
                <a:solidFill>
                  <a:schemeClr val="tx1">
                    <a:lumMod val="50000"/>
                    <a:lumOff val="50000"/>
                  </a:schemeClr>
                </a:solidFill>
                <a:sym typeface="Helvetica Light"/>
              </a:rPr>
              <a:t>Slovenia</a:t>
            </a:r>
          </a:p>
          <a:p>
            <a:pPr marL="401822" lvl="1" indent="-401822" latinLnBrk="1" hangingPunct="0">
              <a:buFont typeface="Arial" charset="0"/>
              <a:buChar char="•"/>
            </a:pPr>
            <a:r>
              <a:rPr lang="en-US" sz="2250" dirty="0">
                <a:solidFill>
                  <a:schemeClr val="tx1">
                    <a:lumMod val="50000"/>
                    <a:lumOff val="50000"/>
                  </a:schemeClr>
                </a:solidFill>
              </a:rPr>
              <a:t>Spain</a:t>
            </a:r>
          </a:p>
          <a:p>
            <a:pPr marL="401822" lvl="1" indent="-401822" latinLnBrk="1" hangingPunct="0">
              <a:buFont typeface="Arial" charset="0"/>
              <a:buChar char="•"/>
            </a:pPr>
            <a:r>
              <a:rPr lang="en-US" sz="2250" dirty="0">
                <a:solidFill>
                  <a:schemeClr val="tx1">
                    <a:lumMod val="50000"/>
                    <a:lumOff val="50000"/>
                  </a:schemeClr>
                </a:solidFill>
                <a:sym typeface="Helvetica Light"/>
              </a:rPr>
              <a:t>Sudan</a:t>
            </a:r>
          </a:p>
          <a:p>
            <a:pPr marL="401822" lvl="1" indent="-401822" latinLnBrk="1" hangingPunct="0">
              <a:buFont typeface="Arial" charset="0"/>
              <a:buChar char="•"/>
            </a:pPr>
            <a:r>
              <a:rPr lang="en-US" sz="2250" dirty="0">
                <a:solidFill>
                  <a:schemeClr val="tx1">
                    <a:lumMod val="50000"/>
                    <a:lumOff val="50000"/>
                  </a:schemeClr>
                </a:solidFill>
              </a:rPr>
              <a:t>Sweden </a:t>
            </a:r>
          </a:p>
          <a:p>
            <a:pPr marL="401822" lvl="1" indent="-401822" latinLnBrk="1" hangingPunct="0">
              <a:buFont typeface="Arial" charset="0"/>
              <a:buChar char="•"/>
            </a:pPr>
            <a:r>
              <a:rPr lang="en-US" sz="2250" dirty="0">
                <a:solidFill>
                  <a:schemeClr val="tx1">
                    <a:lumMod val="50000"/>
                    <a:lumOff val="50000"/>
                  </a:schemeClr>
                </a:solidFill>
                <a:sym typeface="Helvetica Light"/>
              </a:rPr>
              <a:t>Switzerland</a:t>
            </a:r>
          </a:p>
          <a:p>
            <a:pPr marL="401822" lvl="1" indent="-401822" latinLnBrk="1" hangingPunct="0">
              <a:buFont typeface="Arial" charset="0"/>
              <a:buChar char="•"/>
            </a:pPr>
            <a:r>
              <a:rPr lang="en-US" sz="2250" dirty="0">
                <a:solidFill>
                  <a:schemeClr val="tx1">
                    <a:lumMod val="50000"/>
                    <a:lumOff val="50000"/>
                  </a:schemeClr>
                </a:solidFill>
              </a:rPr>
              <a:t>Syria</a:t>
            </a:r>
          </a:p>
          <a:p>
            <a:pPr marL="401822" lvl="1" indent="-401822" latinLnBrk="1" hangingPunct="0">
              <a:buFont typeface="Arial" charset="0"/>
              <a:buChar char="•"/>
            </a:pPr>
            <a:r>
              <a:rPr lang="en-US" sz="2250" dirty="0">
                <a:solidFill>
                  <a:schemeClr val="tx1">
                    <a:lumMod val="50000"/>
                    <a:lumOff val="50000"/>
                  </a:schemeClr>
                </a:solidFill>
              </a:rPr>
              <a:t>Tunisia</a:t>
            </a:r>
          </a:p>
          <a:p>
            <a:pPr marL="401822" lvl="1" indent="-401822" latinLnBrk="1" hangingPunct="0">
              <a:buFont typeface="Arial" charset="0"/>
              <a:buChar char="•"/>
            </a:pPr>
            <a:r>
              <a:rPr lang="en-US" sz="2250" dirty="0">
                <a:solidFill>
                  <a:schemeClr val="tx1">
                    <a:lumMod val="50000"/>
                    <a:lumOff val="50000"/>
                  </a:schemeClr>
                </a:solidFill>
                <a:sym typeface="Helvetica Light"/>
              </a:rPr>
              <a:t>Turkey </a:t>
            </a:r>
          </a:p>
          <a:p>
            <a:pPr marL="401822" lvl="1" indent="-401822" latinLnBrk="1" hangingPunct="0">
              <a:buFont typeface="Arial" charset="0"/>
              <a:buChar char="•"/>
            </a:pPr>
            <a:r>
              <a:rPr lang="en-US" sz="2250" dirty="0">
                <a:solidFill>
                  <a:schemeClr val="tx1">
                    <a:lumMod val="50000"/>
                    <a:lumOff val="50000"/>
                  </a:schemeClr>
                </a:solidFill>
              </a:rPr>
              <a:t>Ukraine</a:t>
            </a:r>
            <a:endParaRPr lang="en-US" sz="2250" dirty="0">
              <a:solidFill>
                <a:schemeClr val="tx1">
                  <a:lumMod val="50000"/>
                  <a:lumOff val="50000"/>
                </a:schemeClr>
              </a:solidFill>
              <a:sym typeface="Helvetica Light"/>
            </a:endParaRPr>
          </a:p>
          <a:p>
            <a:pPr marL="401822" lvl="1" indent="-401822" latinLnBrk="1" hangingPunct="0">
              <a:buFont typeface="Arial" charset="0"/>
              <a:buChar char="•"/>
            </a:pPr>
            <a:r>
              <a:rPr lang="en-US" sz="2250" dirty="0">
                <a:solidFill>
                  <a:schemeClr val="tx1">
                    <a:lumMod val="50000"/>
                    <a:lumOff val="50000"/>
                  </a:schemeClr>
                </a:solidFill>
                <a:sym typeface="Helvetica Light"/>
              </a:rPr>
              <a:t>United Kingdom</a:t>
            </a:r>
          </a:p>
          <a:p>
            <a:pPr marL="401822" lvl="1" indent="-401822" latinLnBrk="1" hangingPunct="0">
              <a:buFont typeface="Arial" charset="0"/>
              <a:buChar char="•"/>
            </a:pPr>
            <a:r>
              <a:rPr lang="en-US" sz="2250" dirty="0">
                <a:solidFill>
                  <a:schemeClr val="tx1">
                    <a:lumMod val="50000"/>
                    <a:lumOff val="50000"/>
                  </a:schemeClr>
                </a:solidFill>
              </a:rPr>
              <a:t>USA</a:t>
            </a:r>
            <a:endParaRPr lang="en-US" sz="2250" dirty="0">
              <a:solidFill>
                <a:schemeClr val="tx1">
                  <a:lumMod val="50000"/>
                  <a:lumOff val="50000"/>
                </a:schemeClr>
              </a:solidFill>
              <a:sym typeface="Helvetica Light"/>
            </a:endParaRPr>
          </a:p>
          <a:p>
            <a:pPr marL="401822" lvl="1" indent="-401822" latinLnBrk="1" hangingPunct="0">
              <a:buFont typeface="Arial" charset="0"/>
              <a:buChar char="•"/>
            </a:pPr>
            <a:endParaRPr lang="en-US" sz="2250" dirty="0">
              <a:solidFill>
                <a:schemeClr val="tx1">
                  <a:lumMod val="50000"/>
                  <a:lumOff val="50000"/>
                </a:schemeClr>
              </a:solidFill>
              <a:sym typeface="Helvetica Light"/>
            </a:endParaRPr>
          </a:p>
        </p:txBody>
      </p:sp>
      <p:sp>
        <p:nvSpPr>
          <p:cNvPr id="9" name="Shape 40"/>
          <p:cNvSpPr/>
          <p:nvPr/>
        </p:nvSpPr>
        <p:spPr>
          <a:xfrm>
            <a:off x="479255" y="1454510"/>
            <a:ext cx="2898945" cy="3673121"/>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defTabSz="321457">
              <a:defRPr sz="1800"/>
            </a:pPr>
            <a:r>
              <a:rPr lang="en-CA" dirty="0" smtClean="0">
                <a:latin typeface="Helvetica"/>
                <a:ea typeface="Helvetica"/>
                <a:cs typeface="Helvetica"/>
                <a:sym typeface="Helvetica"/>
              </a:rPr>
              <a:t>Most of our software projects </a:t>
            </a:r>
            <a:r>
              <a:rPr dirty="0" smtClean="0">
                <a:latin typeface="Helvetica"/>
                <a:ea typeface="Helvetica"/>
                <a:cs typeface="Helvetica"/>
                <a:sym typeface="Helvetica"/>
              </a:rPr>
              <a:t>reflect </a:t>
            </a:r>
            <a:r>
              <a:rPr dirty="0">
                <a:latin typeface="Helvetica"/>
                <a:ea typeface="Helvetica"/>
                <a:cs typeface="Helvetica"/>
                <a:sym typeface="Helvetica"/>
              </a:rPr>
              <a:t>a broad set of functional </a:t>
            </a:r>
            <a:r>
              <a:rPr dirty="0" smtClean="0">
                <a:latin typeface="Helvetica"/>
                <a:ea typeface="Helvetica"/>
                <a:cs typeface="Helvetica"/>
                <a:sym typeface="Helvetica"/>
              </a:rPr>
              <a:t>requirements.</a:t>
            </a:r>
            <a:r>
              <a:rPr lang="en-CA" dirty="0" smtClean="0">
                <a:latin typeface="Helvetica"/>
                <a:ea typeface="Helvetica"/>
                <a:cs typeface="Helvetica"/>
                <a:sym typeface="Helvetica"/>
              </a:rPr>
              <a:t> In each case, </a:t>
            </a:r>
            <a:r>
              <a:rPr lang="en-CA" dirty="0">
                <a:latin typeface="Helvetica"/>
                <a:ea typeface="Helvetica"/>
                <a:cs typeface="Helvetica"/>
                <a:sym typeface="Helvetica"/>
              </a:rPr>
              <a:t>g</a:t>
            </a:r>
            <a:r>
              <a:rPr lang="en-CA" dirty="0" smtClean="0">
                <a:latin typeface="Helvetica"/>
                <a:ea typeface="Helvetica"/>
                <a:cs typeface="Helvetica"/>
                <a:sym typeface="Helvetica"/>
              </a:rPr>
              <a:t>lobal/corporate and </a:t>
            </a:r>
            <a:r>
              <a:rPr dirty="0" smtClean="0">
                <a:latin typeface="Helvetica"/>
                <a:ea typeface="Helvetica"/>
                <a:cs typeface="Helvetica"/>
                <a:sym typeface="Helvetica"/>
              </a:rPr>
              <a:t>country-specific </a:t>
            </a:r>
            <a:r>
              <a:rPr dirty="0">
                <a:latin typeface="Helvetica"/>
                <a:ea typeface="Helvetica"/>
                <a:cs typeface="Helvetica"/>
                <a:sym typeface="Helvetica"/>
              </a:rPr>
              <a:t>requirements </a:t>
            </a:r>
            <a:r>
              <a:rPr lang="en-CA" dirty="0" smtClean="0">
                <a:latin typeface="Helvetica"/>
                <a:ea typeface="Helvetica"/>
                <a:cs typeface="Helvetica"/>
                <a:sym typeface="Helvetica"/>
              </a:rPr>
              <a:t>are </a:t>
            </a:r>
            <a:r>
              <a:rPr dirty="0" smtClean="0">
                <a:latin typeface="Helvetica"/>
                <a:ea typeface="Helvetica"/>
                <a:cs typeface="Helvetica"/>
                <a:sym typeface="Helvetica"/>
              </a:rPr>
              <a:t>met </a:t>
            </a:r>
            <a:r>
              <a:rPr dirty="0">
                <a:latin typeface="Helvetica"/>
                <a:ea typeface="Helvetica"/>
                <a:cs typeface="Helvetica"/>
                <a:sym typeface="Helvetica"/>
              </a:rPr>
              <a:t>with </a:t>
            </a:r>
            <a:r>
              <a:rPr b="1" dirty="0">
                <a:latin typeface="Helvetica"/>
                <a:ea typeface="Helvetica"/>
                <a:cs typeface="Helvetica"/>
                <a:sym typeface="Helvetica"/>
              </a:rPr>
              <a:t>a flexible and adaptable </a:t>
            </a:r>
            <a:r>
              <a:rPr dirty="0">
                <a:latin typeface="Helvetica"/>
                <a:ea typeface="Helvetica"/>
                <a:cs typeface="Helvetica"/>
                <a:sym typeface="Helvetica"/>
              </a:rPr>
              <a:t>approach and implemented in an </a:t>
            </a:r>
            <a:r>
              <a:rPr b="1" dirty="0">
                <a:latin typeface="Helvetica"/>
                <a:ea typeface="Helvetica"/>
                <a:cs typeface="Helvetica"/>
                <a:sym typeface="Helvetica"/>
              </a:rPr>
              <a:t>efficient and cost-effective</a:t>
            </a:r>
            <a:r>
              <a:rPr dirty="0">
                <a:latin typeface="Helvetica"/>
                <a:ea typeface="Helvetica"/>
                <a:cs typeface="Helvetica"/>
                <a:sym typeface="Helvetica"/>
              </a:rPr>
              <a:t> manner in keeping with local budgets and expectations.</a:t>
            </a:r>
          </a:p>
        </p:txBody>
      </p:sp>
      <p:pic>
        <p:nvPicPr>
          <p:cNvPr id="11" name="Picture 10"/>
          <p:cNvPicPr>
            <a:picLocks noChangeAspect="1"/>
          </p:cNvPicPr>
          <p:nvPr/>
        </p:nvPicPr>
        <p:blipFill>
          <a:blip r:embed="rId2"/>
          <a:stretch>
            <a:fillRect/>
          </a:stretch>
        </p:blipFill>
        <p:spPr>
          <a:xfrm>
            <a:off x="196130" y="181054"/>
            <a:ext cx="1505528" cy="376382"/>
          </a:xfrm>
          <a:prstGeom prst="rect">
            <a:avLst/>
          </a:prstGeom>
        </p:spPr>
      </p:pic>
      <p:sp>
        <p:nvSpPr>
          <p:cNvPr id="12" name="TextBox 11"/>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3" name="Picture 12"/>
          <p:cNvPicPr>
            <a:picLocks noChangeAspect="1"/>
          </p:cNvPicPr>
          <p:nvPr/>
        </p:nvPicPr>
        <p:blipFill>
          <a:blip r:embed="rId3"/>
          <a:stretch>
            <a:fillRect/>
          </a:stretch>
        </p:blipFill>
        <p:spPr>
          <a:xfrm>
            <a:off x="11235038" y="6262300"/>
            <a:ext cx="880762" cy="586601"/>
          </a:xfrm>
          <a:prstGeom prst="rect">
            <a:avLst/>
          </a:prstGeom>
        </p:spPr>
      </p:pic>
    </p:spTree>
    <p:extLst>
      <p:ext uri="{BB962C8B-B14F-4D97-AF65-F5344CB8AC3E}">
        <p14:creationId xmlns:p14="http://schemas.microsoft.com/office/powerpoint/2010/main" val="1888088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a00d83451ca1469e20147e1cd2508970b-800wi.jpg"/>
          <p:cNvPicPr/>
          <p:nvPr/>
        </p:nvPicPr>
        <p:blipFill>
          <a:blip r:embed="rId2">
            <a:extLst/>
          </a:blip>
          <a:stretch>
            <a:fillRect/>
          </a:stretch>
        </p:blipFill>
        <p:spPr>
          <a:xfrm>
            <a:off x="2966466" y="2627682"/>
            <a:ext cx="1355103" cy="575919"/>
          </a:xfrm>
          <a:prstGeom prst="rect">
            <a:avLst/>
          </a:prstGeom>
          <a:ln w="12700">
            <a:miter lim="400000"/>
          </a:ln>
        </p:spPr>
      </p:pic>
      <p:pic>
        <p:nvPicPr>
          <p:cNvPr id="10" name="banner_Actavis_Logo.jpg"/>
          <p:cNvPicPr/>
          <p:nvPr/>
        </p:nvPicPr>
        <p:blipFill>
          <a:blip r:embed="rId3">
            <a:extLst>
              <a:ext uri="{28A0092B-C50C-407E-A947-70E740481C1C}">
                <a14:useLocalDpi xmlns:a14="http://schemas.microsoft.com/office/drawing/2010/main" val="0"/>
              </a:ext>
            </a:extLst>
          </a:blip>
          <a:stretch>
            <a:fillRect/>
          </a:stretch>
        </p:blipFill>
        <p:spPr>
          <a:xfrm>
            <a:off x="7916266" y="1982783"/>
            <a:ext cx="1547008" cy="344561"/>
          </a:xfrm>
          <a:prstGeom prst="rect">
            <a:avLst/>
          </a:prstGeom>
          <a:ln w="12700">
            <a:miter lim="400000"/>
          </a:ln>
        </p:spPr>
      </p:pic>
      <p:pic>
        <p:nvPicPr>
          <p:cNvPr id="11" name="Gedeon Richter 2sor P280.jpg"/>
          <p:cNvPicPr/>
          <p:nvPr/>
        </p:nvPicPr>
        <p:blipFill>
          <a:blip r:embed="rId4">
            <a:extLst/>
          </a:blip>
          <a:stretch>
            <a:fillRect/>
          </a:stretch>
        </p:blipFill>
        <p:spPr>
          <a:xfrm>
            <a:off x="4911080" y="3589373"/>
            <a:ext cx="1280396" cy="536862"/>
          </a:xfrm>
          <a:prstGeom prst="rect">
            <a:avLst/>
          </a:prstGeom>
          <a:ln w="12700">
            <a:miter lim="400000"/>
          </a:ln>
        </p:spPr>
      </p:pic>
      <p:pic>
        <p:nvPicPr>
          <p:cNvPr id="12" name="glenmark1.jpg"/>
          <p:cNvPicPr/>
          <p:nvPr/>
        </p:nvPicPr>
        <p:blipFill>
          <a:blip r:embed="rId5">
            <a:extLst/>
          </a:blip>
          <a:stretch>
            <a:fillRect/>
          </a:stretch>
        </p:blipFill>
        <p:spPr>
          <a:xfrm>
            <a:off x="6587860" y="2642117"/>
            <a:ext cx="1107997" cy="577266"/>
          </a:xfrm>
          <a:prstGeom prst="rect">
            <a:avLst/>
          </a:prstGeom>
          <a:ln w="12700">
            <a:miter lim="400000"/>
          </a:ln>
        </p:spPr>
      </p:pic>
      <p:pic>
        <p:nvPicPr>
          <p:cNvPr id="13" name="Screen Shot 2014-12-17 at 16.35.15.png"/>
          <p:cNvPicPr/>
          <p:nvPr/>
        </p:nvPicPr>
        <p:blipFill>
          <a:blip r:embed="rId6">
            <a:extLst/>
          </a:blip>
          <a:stretch>
            <a:fillRect/>
          </a:stretch>
        </p:blipFill>
        <p:spPr>
          <a:xfrm>
            <a:off x="6660030" y="3559564"/>
            <a:ext cx="963656" cy="682052"/>
          </a:xfrm>
          <a:prstGeom prst="rect">
            <a:avLst/>
          </a:prstGeom>
          <a:ln w="12700">
            <a:miter lim="400000"/>
          </a:ln>
        </p:spPr>
      </p:pic>
      <p:pic>
        <p:nvPicPr>
          <p:cNvPr id="14" name="novartis3-07.jpg"/>
          <p:cNvPicPr/>
          <p:nvPr/>
        </p:nvPicPr>
        <p:blipFill>
          <a:blip r:embed="rId7">
            <a:extLst/>
          </a:blip>
          <a:stretch>
            <a:fillRect/>
          </a:stretch>
        </p:blipFill>
        <p:spPr>
          <a:xfrm>
            <a:off x="2804419" y="1899652"/>
            <a:ext cx="1679193" cy="405700"/>
          </a:xfrm>
          <a:prstGeom prst="rect">
            <a:avLst/>
          </a:prstGeom>
          <a:ln w="12700">
            <a:miter lim="400000"/>
          </a:ln>
        </p:spPr>
      </p:pic>
      <p:pic>
        <p:nvPicPr>
          <p:cNvPr id="15" name="apotex.png"/>
          <p:cNvPicPr/>
          <p:nvPr/>
        </p:nvPicPr>
        <p:blipFill>
          <a:blip r:embed="rId8">
            <a:extLst/>
          </a:blip>
          <a:stretch>
            <a:fillRect/>
          </a:stretch>
        </p:blipFill>
        <p:spPr>
          <a:xfrm>
            <a:off x="8234774" y="2570898"/>
            <a:ext cx="1118079" cy="648485"/>
          </a:xfrm>
          <a:prstGeom prst="rect">
            <a:avLst/>
          </a:prstGeom>
          <a:ln w="12700">
            <a:miter lim="400000"/>
          </a:ln>
        </p:spPr>
      </p:pic>
      <p:pic>
        <p:nvPicPr>
          <p:cNvPr id="16" name="Screen Shot 2014-12-17 at 16.37.58.png"/>
          <p:cNvPicPr/>
          <p:nvPr/>
        </p:nvPicPr>
        <p:blipFill>
          <a:blip r:embed="rId9">
            <a:extLst/>
          </a:blip>
          <a:stretch>
            <a:fillRect/>
          </a:stretch>
        </p:blipFill>
        <p:spPr>
          <a:xfrm>
            <a:off x="8289082" y="3621042"/>
            <a:ext cx="1112644" cy="559097"/>
          </a:xfrm>
          <a:prstGeom prst="rect">
            <a:avLst/>
          </a:prstGeom>
          <a:ln w="12700">
            <a:miter lim="400000"/>
          </a:ln>
        </p:spPr>
      </p:pic>
      <p:pic>
        <p:nvPicPr>
          <p:cNvPr id="17" name="logo-zentiva.jpg"/>
          <p:cNvPicPr/>
          <p:nvPr/>
        </p:nvPicPr>
        <p:blipFill>
          <a:blip r:embed="rId10">
            <a:extLst/>
          </a:blip>
          <a:stretch>
            <a:fillRect/>
          </a:stretch>
        </p:blipFill>
        <p:spPr>
          <a:xfrm>
            <a:off x="5018696" y="4471510"/>
            <a:ext cx="1065164" cy="850356"/>
          </a:xfrm>
          <a:prstGeom prst="rect">
            <a:avLst/>
          </a:prstGeom>
          <a:ln w="12700">
            <a:miter lim="400000"/>
          </a:ln>
        </p:spPr>
      </p:pic>
      <p:pic>
        <p:nvPicPr>
          <p:cNvPr id="18" name="Medochemie_logo.svg.png"/>
          <p:cNvPicPr/>
          <p:nvPr/>
        </p:nvPicPr>
        <p:blipFill>
          <a:blip r:embed="rId11">
            <a:extLst/>
          </a:blip>
          <a:stretch>
            <a:fillRect/>
          </a:stretch>
        </p:blipFill>
        <p:spPr>
          <a:xfrm>
            <a:off x="3180632" y="3442560"/>
            <a:ext cx="926768" cy="954012"/>
          </a:xfrm>
          <a:prstGeom prst="rect">
            <a:avLst/>
          </a:prstGeom>
          <a:ln w="12700">
            <a:miter lim="400000"/>
          </a:ln>
        </p:spPr>
      </p:pic>
      <p:pic>
        <p:nvPicPr>
          <p:cNvPr id="19" name="56.jpg"/>
          <p:cNvPicPr/>
          <p:nvPr/>
        </p:nvPicPr>
        <p:blipFill>
          <a:blip r:embed="rId12">
            <a:extLst/>
          </a:blip>
          <a:stretch>
            <a:fillRect/>
          </a:stretch>
        </p:blipFill>
        <p:spPr>
          <a:xfrm>
            <a:off x="6332340" y="4396572"/>
            <a:ext cx="1619036" cy="924924"/>
          </a:xfrm>
          <a:prstGeom prst="rect">
            <a:avLst/>
          </a:prstGeom>
          <a:ln w="12700">
            <a:miter lim="400000"/>
          </a:ln>
        </p:spPr>
      </p:pic>
      <p:pic>
        <p:nvPicPr>
          <p:cNvPr id="20" name="logo_n2.gif"/>
          <p:cNvPicPr/>
          <p:nvPr/>
        </p:nvPicPr>
        <p:blipFill>
          <a:blip r:embed="rId13">
            <a:extLst/>
          </a:blip>
          <a:stretch>
            <a:fillRect/>
          </a:stretch>
        </p:blipFill>
        <p:spPr>
          <a:xfrm>
            <a:off x="8208165" y="4624069"/>
            <a:ext cx="1274478" cy="320288"/>
          </a:xfrm>
          <a:prstGeom prst="rect">
            <a:avLst/>
          </a:prstGeom>
          <a:ln w="12700">
            <a:miter lim="400000"/>
          </a:ln>
        </p:spPr>
      </p:pic>
      <p:pic>
        <p:nvPicPr>
          <p:cNvPr id="21" name="Picture 20"/>
          <p:cNvPicPr>
            <a:picLocks noChangeAspect="1"/>
          </p:cNvPicPr>
          <p:nvPr/>
        </p:nvPicPr>
        <p:blipFill>
          <a:blip r:embed="rId14"/>
          <a:stretch>
            <a:fillRect/>
          </a:stretch>
        </p:blipFill>
        <p:spPr>
          <a:xfrm>
            <a:off x="2814187" y="4635532"/>
            <a:ext cx="1566464" cy="471074"/>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31356" y="2009341"/>
            <a:ext cx="1439844" cy="219576"/>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46315" y="1987022"/>
            <a:ext cx="991088" cy="257683"/>
          </a:xfrm>
          <a:prstGeom prst="rect">
            <a:avLst/>
          </a:prstGeom>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90209" y="5571397"/>
            <a:ext cx="1280991" cy="419667"/>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42562" y="5346136"/>
            <a:ext cx="1000506" cy="719567"/>
          </a:xfrm>
          <a:prstGeom prst="rect">
            <a:avLst/>
          </a:prstGeom>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90529" y="5474066"/>
            <a:ext cx="1389753" cy="524922"/>
          </a:xfrm>
          <a:prstGeom prst="rect">
            <a:avLst/>
          </a:prstGeom>
        </p:spPr>
      </p:pic>
      <p:pic>
        <p:nvPicPr>
          <p:cNvPr id="27" name="Picture 2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68331" y="2800117"/>
            <a:ext cx="1365894" cy="403484"/>
          </a:xfrm>
          <a:prstGeom prst="rect">
            <a:avLst/>
          </a:prstGeom>
        </p:spPr>
      </p:pic>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67164" y="5338350"/>
            <a:ext cx="1356479" cy="831390"/>
          </a:xfrm>
          <a:prstGeom prst="rect">
            <a:avLst/>
          </a:prstGeom>
        </p:spPr>
      </p:pic>
      <p:sp>
        <p:nvSpPr>
          <p:cNvPr id="29" name="TextBox 28"/>
          <p:cNvSpPr txBox="1"/>
          <p:nvPr/>
        </p:nvSpPr>
        <p:spPr>
          <a:xfrm>
            <a:off x="597460" y="904487"/>
            <a:ext cx="10972800" cy="646331"/>
          </a:xfrm>
          <a:prstGeom prst="rect">
            <a:avLst/>
          </a:prstGeom>
          <a:noFill/>
        </p:spPr>
        <p:txBody>
          <a:bodyPr wrap="square" rtlCol="0">
            <a:spAutoFit/>
          </a:bodyPr>
          <a:lstStyle/>
          <a:p>
            <a:pPr algn="ctr"/>
            <a:r>
              <a:rPr lang="en-US" dirty="0"/>
              <a:t>Our clients have included some of the world’s largest and most prestigious companies, representing a diverse a range of industries, from pharmaceuticals to </a:t>
            </a:r>
            <a:r>
              <a:rPr lang="en-US" dirty="0" smtClean="0"/>
              <a:t>telecommunications, manufacturing, online media </a:t>
            </a:r>
            <a:r>
              <a:rPr lang="en-US" dirty="0"/>
              <a:t>and advertising.</a:t>
            </a:r>
          </a:p>
        </p:txBody>
      </p:sp>
      <p:sp>
        <p:nvSpPr>
          <p:cNvPr id="31" name="Shape 62"/>
          <p:cNvSpPr/>
          <p:nvPr/>
        </p:nvSpPr>
        <p:spPr>
          <a:xfrm>
            <a:off x="196130" y="102345"/>
            <a:ext cx="12192000" cy="533800"/>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3000" dirty="0">
                <a:solidFill>
                  <a:srgbClr val="0070C0"/>
                </a:solidFill>
                <a:latin typeface="Calibri Light" charset="0"/>
                <a:ea typeface="Calibri Light" charset="0"/>
                <a:cs typeface="Calibri Light" charset="0"/>
              </a:rPr>
              <a:t>Successful</a:t>
            </a:r>
            <a:r>
              <a:rPr lang="en-CA" sz="2531" dirty="0">
                <a:solidFill>
                  <a:srgbClr val="0070C0"/>
                </a:solidFill>
              </a:rPr>
              <a:t> </a:t>
            </a:r>
            <a:r>
              <a:rPr lang="en-CA" sz="3000" dirty="0">
                <a:solidFill>
                  <a:srgbClr val="0070C0"/>
                </a:solidFill>
                <a:latin typeface="Calibri Light" charset="0"/>
                <a:ea typeface="Calibri Light" charset="0"/>
                <a:cs typeface="Calibri Light" charset="0"/>
              </a:rPr>
              <a:t>Projects In More Than Three Dozen Countries</a:t>
            </a:r>
          </a:p>
        </p:txBody>
      </p:sp>
      <p:pic>
        <p:nvPicPr>
          <p:cNvPr id="32" name="Picture 31"/>
          <p:cNvPicPr>
            <a:picLocks noChangeAspect="1"/>
          </p:cNvPicPr>
          <p:nvPr/>
        </p:nvPicPr>
        <p:blipFill>
          <a:blip r:embed="rId22"/>
          <a:stretch>
            <a:fillRect/>
          </a:stretch>
        </p:blipFill>
        <p:spPr>
          <a:xfrm>
            <a:off x="196130" y="181054"/>
            <a:ext cx="1505528" cy="376382"/>
          </a:xfrm>
          <a:prstGeom prst="rect">
            <a:avLst/>
          </a:prstGeom>
        </p:spPr>
      </p:pic>
      <p:sp>
        <p:nvSpPr>
          <p:cNvPr id="33" name="TextBox 32"/>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34" name="Picture 33"/>
          <p:cNvPicPr>
            <a:picLocks noChangeAspect="1"/>
          </p:cNvPicPr>
          <p:nvPr/>
        </p:nvPicPr>
        <p:blipFill>
          <a:blip r:embed="rId23"/>
          <a:stretch>
            <a:fillRect/>
          </a:stretch>
        </p:blipFill>
        <p:spPr>
          <a:xfrm>
            <a:off x="11235038" y="6262300"/>
            <a:ext cx="880762" cy="586601"/>
          </a:xfrm>
          <a:prstGeom prst="rect">
            <a:avLst/>
          </a:prstGeom>
        </p:spPr>
      </p:pic>
    </p:spTree>
    <p:extLst>
      <p:ext uri="{BB962C8B-B14F-4D97-AF65-F5344CB8AC3E}">
        <p14:creationId xmlns:p14="http://schemas.microsoft.com/office/powerpoint/2010/main" val="15007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1"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nodeType="afterEffect">
                                  <p:stCondLst>
                                    <p:cond delay="0"/>
                                  </p:stCondLst>
                                  <p:childTnLst>
                                    <p:set>
                                      <p:cBhvr>
                                        <p:cTn id="77" dur="1" fill="hold">
                                          <p:stCondLst>
                                            <p:cond delay="0"/>
                                          </p:stCondLst>
                                        </p:cTn>
                                        <p:tgtEl>
                                          <p:spTgt spid="15"/>
                                        </p:tgtEl>
                                        <p:attrNameLst>
                                          <p:attrName>style.visibility</p:attrName>
                                        </p:attrNameLst>
                                      </p:cBhvr>
                                      <p:to>
                                        <p:strVal val="visible"/>
                                      </p:to>
                                    </p:set>
                                  </p:childTnLst>
                                </p:cTn>
                              </p:par>
                            </p:childTnLst>
                          </p:cTn>
                        </p:par>
                        <p:par>
                          <p:cTn id="78" fill="hold">
                            <p:stCondLst>
                              <p:cond delay="500"/>
                            </p:stCondLst>
                            <p:childTnLst>
                              <p:par>
                                <p:cTn id="79" presetID="1" presetClass="entr" presetSubtype="0"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par>
                          <p:cTn id="81" fill="hold">
                            <p:stCondLst>
                              <p:cond delay="500"/>
                            </p:stCondLst>
                            <p:childTnLst>
                              <p:par>
                                <p:cTn id="82" presetID="1" presetClass="entr" presetSubtype="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childTnLst>
                                </p:cTn>
                              </p:par>
                            </p:childTnLst>
                          </p:cTn>
                        </p:par>
                        <p:par>
                          <p:cTn id="84" fill="hold">
                            <p:stCondLst>
                              <p:cond delay="500"/>
                            </p:stCondLst>
                            <p:childTnLst>
                              <p:par>
                                <p:cTn id="85" presetID="1" presetClass="entr" presetSubtype="0"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nodeType="afterEffect">
                                  <p:stCondLst>
                                    <p:cond delay="0"/>
                                  </p:stCondLst>
                                  <p:childTnLst>
                                    <p:set>
                                      <p:cBhvr>
                                        <p:cTn id="89" dur="1" fill="hold">
                                          <p:stCondLst>
                                            <p:cond delay="0"/>
                                          </p:stCondLst>
                                        </p:cTn>
                                        <p:tgtEl>
                                          <p:spTgt spid="19"/>
                                        </p:tgtEl>
                                        <p:attrNameLst>
                                          <p:attrName>style.visibility</p:attrName>
                                        </p:attrNameLst>
                                      </p:cBhvr>
                                      <p:to>
                                        <p:strVal val="visible"/>
                                      </p:to>
                                    </p:set>
                                  </p:childTnLst>
                                </p:cTn>
                              </p:par>
                            </p:childTnLst>
                          </p:cTn>
                        </p:par>
                        <p:par>
                          <p:cTn id="90" fill="hold">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p:stCondLst>
                              <p:cond delay="500"/>
                            </p:stCondLst>
                            <p:childTnLst>
                              <p:par>
                                <p:cTn id="94" presetID="1" presetClass="entr" presetSubtype="0"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childTnLst>
                                </p:cTn>
                              </p:par>
                            </p:childTnLst>
                          </p:cTn>
                        </p:par>
                        <p:par>
                          <p:cTn id="96" fill="hold">
                            <p:stCondLst>
                              <p:cond delay="500"/>
                            </p:stCondLst>
                            <p:childTnLst>
                              <p:par>
                                <p:cTn id="97" presetID="1" presetClass="entr" presetSubtype="0" fill="hold" nodeType="after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par>
                          <p:cTn id="99" fill="hold">
                            <p:stCondLst>
                              <p:cond delay="500"/>
                            </p:stCondLst>
                            <p:childTnLst>
                              <p:par>
                                <p:cTn id="100" presetID="1" presetClass="entr" presetSubtype="0" fill="hold" nodeType="afterEffect">
                                  <p:stCondLst>
                                    <p:cond delay="0"/>
                                  </p:stCondLst>
                                  <p:childTnLst>
                                    <p:set>
                                      <p:cBhvr>
                                        <p:cTn id="101" dur="1" fill="hold">
                                          <p:stCondLst>
                                            <p:cond delay="0"/>
                                          </p:stCondLst>
                                        </p:cTn>
                                        <p:tgtEl>
                                          <p:spTgt spid="23"/>
                                        </p:tgtEl>
                                        <p:attrNameLst>
                                          <p:attrName>style.visibility</p:attrName>
                                        </p:attrNameLst>
                                      </p:cBhvr>
                                      <p:to>
                                        <p:strVal val="visible"/>
                                      </p:to>
                                    </p:set>
                                  </p:childTnLst>
                                </p:cTn>
                              </p:par>
                            </p:childTnLst>
                          </p:cTn>
                        </p:par>
                        <p:par>
                          <p:cTn id="102" fill="hold">
                            <p:stCondLst>
                              <p:cond delay="500"/>
                            </p:stCondLst>
                            <p:childTnLst>
                              <p:par>
                                <p:cTn id="103" presetID="1" presetClass="entr" presetSubtype="0" fill="hold" nodeType="after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25"/>
                                        </p:tgtEl>
                                        <p:attrNameLst>
                                          <p:attrName>style.visibility</p:attrName>
                                        </p:attrNameLst>
                                      </p:cBhvr>
                                      <p:to>
                                        <p:strVal val="visible"/>
                                      </p:to>
                                    </p:set>
                                  </p:childTnLst>
                                </p:cTn>
                              </p:par>
                            </p:childTnLst>
                          </p:cTn>
                        </p:par>
                        <p:par>
                          <p:cTn id="108" fill="hold">
                            <p:stCondLst>
                              <p:cond delay="500"/>
                            </p:stCondLst>
                            <p:childTnLst>
                              <p:par>
                                <p:cTn id="109" presetID="1" presetClass="entr" presetSubtype="0"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childTnLst>
                          </p:cTn>
                        </p:par>
                        <p:par>
                          <p:cTn id="111" fill="hold">
                            <p:stCondLst>
                              <p:cond delay="500"/>
                            </p:stCondLst>
                            <p:childTnLst>
                              <p:par>
                                <p:cTn id="112" presetID="1" presetClass="entr" presetSubtype="0"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hape 62"/>
          <p:cNvSpPr/>
          <p:nvPr/>
        </p:nvSpPr>
        <p:spPr>
          <a:xfrm>
            <a:off x="332510" y="165908"/>
            <a:ext cx="6456217" cy="456856"/>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400" dirty="0" smtClean="0">
                <a:solidFill>
                  <a:schemeClr val="tx1">
                    <a:lumMod val="50000"/>
                    <a:lumOff val="50000"/>
                  </a:schemeClr>
                </a:solidFill>
                <a:latin typeface="Avenir Book" charset="0"/>
                <a:ea typeface="Avenir Book" charset="0"/>
                <a:cs typeface="Avenir Book" charset="0"/>
              </a:rPr>
              <a:t>for </a:t>
            </a:r>
            <a:r>
              <a:rPr lang="en-CA" sz="2400" dirty="0" smtClean="0">
                <a:solidFill>
                  <a:srgbClr val="0070C0"/>
                </a:solidFill>
                <a:latin typeface="Avenir Book" charset="0"/>
                <a:ea typeface="Avenir Book" charset="0"/>
                <a:cs typeface="Avenir Book" charset="0"/>
              </a:rPr>
              <a:t>iPads </a:t>
            </a:r>
            <a:r>
              <a:rPr lang="en-CA" sz="2400" dirty="0" smtClean="0">
                <a:solidFill>
                  <a:schemeClr val="tx1">
                    <a:lumMod val="50000"/>
                    <a:lumOff val="50000"/>
                  </a:schemeClr>
                </a:solidFill>
                <a:latin typeface="Avenir Book" charset="0"/>
                <a:ea typeface="Avenir Book" charset="0"/>
                <a:cs typeface="Avenir Book" charset="0"/>
              </a:rPr>
              <a:t>&amp; </a:t>
            </a:r>
            <a:r>
              <a:rPr lang="en-CA" sz="2400" dirty="0" smtClean="0">
                <a:solidFill>
                  <a:srgbClr val="0070C0"/>
                </a:solidFill>
                <a:latin typeface="Avenir Book" charset="0"/>
                <a:ea typeface="Avenir Book" charset="0"/>
                <a:cs typeface="Avenir Book" charset="0"/>
              </a:rPr>
              <a:t>Android </a:t>
            </a:r>
            <a:r>
              <a:rPr lang="en-CA" sz="2400" dirty="0" smtClean="0">
                <a:solidFill>
                  <a:schemeClr val="tx1">
                    <a:lumMod val="50000"/>
                    <a:lumOff val="50000"/>
                  </a:schemeClr>
                </a:solidFill>
                <a:latin typeface="Avenir Book" charset="0"/>
                <a:ea typeface="Avenir Book" charset="0"/>
                <a:cs typeface="Avenir Book" charset="0"/>
              </a:rPr>
              <a:t>Tablets</a:t>
            </a:r>
            <a:endParaRPr lang="en-CA" sz="2400" dirty="0">
              <a:solidFill>
                <a:schemeClr val="tx1">
                  <a:lumMod val="50000"/>
                  <a:lumOff val="50000"/>
                </a:schemeClr>
              </a:solidFill>
              <a:latin typeface="Avenir Book" charset="0"/>
              <a:ea typeface="Avenir Book" charset="0"/>
              <a:cs typeface="Avenir Book" charset="0"/>
            </a:endParaRPr>
          </a:p>
        </p:txBody>
      </p:sp>
      <p:sp>
        <p:nvSpPr>
          <p:cNvPr id="6" name="TextBox 5"/>
          <p:cNvSpPr txBox="1"/>
          <p:nvPr/>
        </p:nvSpPr>
        <p:spPr>
          <a:xfrm>
            <a:off x="822753" y="985916"/>
            <a:ext cx="4495878" cy="1077218"/>
          </a:xfrm>
          <a:prstGeom prst="rect">
            <a:avLst/>
          </a:prstGeom>
          <a:noFill/>
        </p:spPr>
        <p:txBody>
          <a:bodyPr wrap="square" rtlCol="0">
            <a:spAutoFit/>
          </a:bodyPr>
          <a:lstStyle/>
          <a:p>
            <a:pPr algn="just"/>
            <a:r>
              <a:rPr lang="en-US" sz="1600" dirty="0"/>
              <a:t>Inception CRM is a robust &amp; user-friendly CRM app for sales teams that harnesses the power and flexibility of iPads, Android tablets, and Windows PCs to deliver superb performance on the go. </a:t>
            </a:r>
            <a:endParaRPr lang="en-GB" sz="1600" dirty="0"/>
          </a:p>
        </p:txBody>
      </p:sp>
      <p:pic>
        <p:nvPicPr>
          <p:cNvPr id="9" name="Picture 8" descr="../../../Downloads/mockups/crm0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4328" y="1674"/>
            <a:ext cx="6317672" cy="4196253"/>
          </a:xfrm>
          <a:prstGeom prst="rect">
            <a:avLst/>
          </a:prstGeom>
          <a:noFill/>
          <a:ln>
            <a:noFill/>
          </a:ln>
        </p:spPr>
      </p:pic>
      <p:sp>
        <p:nvSpPr>
          <p:cNvPr id="11" name="TextBox 10"/>
          <p:cNvSpPr txBox="1"/>
          <p:nvPr/>
        </p:nvSpPr>
        <p:spPr>
          <a:xfrm>
            <a:off x="6891993" y="4100945"/>
            <a:ext cx="4689457" cy="1569660"/>
          </a:xfrm>
          <a:prstGeom prst="rect">
            <a:avLst/>
          </a:prstGeom>
          <a:noFill/>
        </p:spPr>
        <p:txBody>
          <a:bodyPr wrap="square" rtlCol="0">
            <a:spAutoFit/>
          </a:bodyPr>
          <a:lstStyle/>
          <a:p>
            <a:pPr algn="just"/>
            <a:r>
              <a:rPr lang="en-US" sz="1600" dirty="0"/>
              <a:t>Our fully native </a:t>
            </a:r>
            <a:r>
              <a:rPr lang="en-US" sz="1600" dirty="0" smtClean="0"/>
              <a:t>CRM apps guide </a:t>
            </a:r>
            <a:r>
              <a:rPr lang="en-US" sz="1600" dirty="0"/>
              <a:t>users through even the most complex workflows with ease and efficiency. With a few clicks, sales </a:t>
            </a:r>
            <a:r>
              <a:rPr lang="en-US" sz="1600" dirty="0" smtClean="0"/>
              <a:t>reps </a:t>
            </a:r>
            <a:r>
              <a:rPr lang="en-US" sz="1600" dirty="0"/>
              <a:t>can research customers, optimize plans, report activities, present media, create orders, manage promotional expenses, and track their most important KPIs.</a:t>
            </a:r>
            <a:endParaRPr lang="en-GB" sz="1600" dirty="0"/>
          </a:p>
        </p:txBody>
      </p:sp>
      <p:sp>
        <p:nvSpPr>
          <p:cNvPr id="12" name="TextBox 11"/>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3" name="Picture 12"/>
          <p:cNvPicPr>
            <a:picLocks noChangeAspect="1"/>
          </p:cNvPicPr>
          <p:nvPr/>
        </p:nvPicPr>
        <p:blipFill>
          <a:blip r:embed="rId4"/>
          <a:stretch>
            <a:fillRect/>
          </a:stretch>
        </p:blipFill>
        <p:spPr>
          <a:xfrm>
            <a:off x="11235038" y="6262300"/>
            <a:ext cx="880762" cy="5866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62" y="2272145"/>
            <a:ext cx="5985233" cy="3990155"/>
          </a:xfrm>
          <a:prstGeom prst="rect">
            <a:avLst/>
          </a:prstGeom>
          <a:effectLst>
            <a:softEdge rad="76200"/>
          </a:effectLst>
        </p:spPr>
      </p:pic>
      <p:pic>
        <p:nvPicPr>
          <p:cNvPr id="15" name="Picture 14"/>
          <p:cNvPicPr>
            <a:picLocks noChangeAspect="1"/>
          </p:cNvPicPr>
          <p:nvPr/>
        </p:nvPicPr>
        <p:blipFill>
          <a:blip r:embed="rId6"/>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621084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208687"/>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Modules</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090" y="1066735"/>
            <a:ext cx="5111750" cy="3833812"/>
          </a:xfrm>
          <a:prstGeom prst="rect">
            <a:avLst/>
          </a:prstGeom>
        </p:spPr>
      </p:pic>
      <p:sp>
        <p:nvSpPr>
          <p:cNvPr id="5" name="Rectangle 4"/>
          <p:cNvSpPr/>
          <p:nvPr/>
        </p:nvSpPr>
        <p:spPr>
          <a:xfrm>
            <a:off x="2606935" y="5270962"/>
            <a:ext cx="7207269" cy="646331"/>
          </a:xfrm>
          <a:prstGeom prst="rect">
            <a:avLst/>
          </a:prstGeom>
        </p:spPr>
        <p:txBody>
          <a:bodyPr wrap="square">
            <a:spAutoFit/>
          </a:bodyPr>
          <a:lstStyle/>
          <a:p>
            <a:r>
              <a:rPr lang="en-US" dirty="0" smtClean="0"/>
              <a:t>The</a:t>
            </a:r>
            <a:r>
              <a:rPr lang="en-US" b="1" dirty="0" smtClean="0"/>
              <a:t> </a:t>
            </a:r>
            <a:r>
              <a:rPr lang="en-US" b="1" dirty="0" smtClean="0">
                <a:solidFill>
                  <a:srgbClr val="0070C0"/>
                </a:solidFill>
              </a:rPr>
              <a:t>HOME PAGE </a:t>
            </a:r>
            <a:r>
              <a:rPr lang="en-US" dirty="0" smtClean="0"/>
              <a:t>provides immediate access to all modules, which can also be accessed via the sidebar menu from any module within the application.</a:t>
            </a:r>
            <a:endParaRPr lang="en-GB" dirty="0"/>
          </a:p>
        </p:txBody>
      </p:sp>
      <p:pic>
        <p:nvPicPr>
          <p:cNvPr id="6" name="Picture 5"/>
          <p:cNvPicPr>
            <a:picLocks noChangeAspect="1"/>
          </p:cNvPicPr>
          <p:nvPr/>
        </p:nvPicPr>
        <p:blipFill>
          <a:blip r:embed="rId3"/>
          <a:stretch>
            <a:fillRect/>
          </a:stretch>
        </p:blipFill>
        <p:spPr>
          <a:xfrm>
            <a:off x="1817226" y="1383441"/>
            <a:ext cx="2318285" cy="3200400"/>
          </a:xfrm>
          <a:prstGeom prst="rect">
            <a:avLst/>
          </a:prstGeom>
        </p:spPr>
      </p:pic>
      <p:sp>
        <p:nvSpPr>
          <p:cNvPr id="9" name="Right Arrow 8"/>
          <p:cNvSpPr/>
          <p:nvPr/>
        </p:nvSpPr>
        <p:spPr>
          <a:xfrm>
            <a:off x="4301218" y="2983641"/>
            <a:ext cx="651164" cy="281246"/>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96130" y="181054"/>
            <a:ext cx="1505528" cy="376382"/>
          </a:xfrm>
          <a:prstGeom prst="rect">
            <a:avLst/>
          </a:prstGeom>
        </p:spPr>
      </p:pic>
    </p:spTree>
    <p:extLst>
      <p:ext uri="{BB962C8B-B14F-4D97-AF65-F5344CB8AC3E}">
        <p14:creationId xmlns:p14="http://schemas.microsoft.com/office/powerpoint/2010/main" val="1535376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0" y="189632"/>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Rep Dashboards</a:t>
            </a:r>
            <a:endParaRPr lang="en-CA" sz="2700" dirty="0">
              <a:solidFill>
                <a:srgbClr val="0070C0"/>
              </a:solidFill>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4" y="912522"/>
            <a:ext cx="1952697" cy="2600079"/>
          </a:xfrm>
          <a:prstGeom prst="rect">
            <a:avLst/>
          </a:prstGeom>
        </p:spPr>
      </p:pic>
      <p:sp>
        <p:nvSpPr>
          <p:cNvPr id="10" name="Rectangle 9"/>
          <p:cNvSpPr/>
          <p:nvPr/>
        </p:nvSpPr>
        <p:spPr>
          <a:xfrm>
            <a:off x="5856510" y="3914267"/>
            <a:ext cx="5818909" cy="646331"/>
          </a:xfrm>
          <a:prstGeom prst="rect">
            <a:avLst/>
          </a:prstGeom>
        </p:spPr>
        <p:txBody>
          <a:bodyPr wrap="square">
            <a:spAutoFit/>
          </a:bodyPr>
          <a:lstStyle/>
          <a:p>
            <a:pPr algn="just"/>
            <a:r>
              <a:rPr lang="en-US" b="1" dirty="0" smtClean="0">
                <a:solidFill>
                  <a:srgbClr val="0070C0"/>
                </a:solidFill>
              </a:rPr>
              <a:t>TRACK</a:t>
            </a:r>
            <a:r>
              <a:rPr lang="en-US" dirty="0" smtClean="0">
                <a:solidFill>
                  <a:srgbClr val="0070C0"/>
                </a:solidFill>
              </a:rPr>
              <a:t> </a:t>
            </a:r>
            <a:r>
              <a:rPr lang="en-US" dirty="0" smtClean="0"/>
              <a:t>key performance </a:t>
            </a:r>
            <a:r>
              <a:rPr lang="en-US" dirty="0"/>
              <a:t>indicators </a:t>
            </a:r>
            <a:r>
              <a:rPr lang="en-US" dirty="0" smtClean="0"/>
              <a:t>&amp; </a:t>
            </a:r>
            <a:r>
              <a:rPr lang="en-US" dirty="0"/>
              <a:t>results </a:t>
            </a:r>
            <a:r>
              <a:rPr lang="en-US" dirty="0" smtClean="0"/>
              <a:t>with interactive dashboards </a:t>
            </a:r>
            <a:r>
              <a:rPr lang="en-US" dirty="0"/>
              <a:t>that can </a:t>
            </a:r>
            <a:r>
              <a:rPr lang="en-US" dirty="0" smtClean="0"/>
              <a:t>correlate data from </a:t>
            </a:r>
            <a:r>
              <a:rPr lang="en-US" dirty="0"/>
              <a:t>multiple </a:t>
            </a:r>
            <a:r>
              <a:rPr lang="en-US" dirty="0" smtClean="0"/>
              <a:t>sources.</a:t>
            </a:r>
            <a:r>
              <a:rPr lang="en-GB" dirty="0" smtClean="0"/>
              <a:t> </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847" y="1234269"/>
            <a:ext cx="2608780" cy="195658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883" y="1234269"/>
            <a:ext cx="2608778" cy="195658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641" y="1234270"/>
            <a:ext cx="2608778" cy="1956583"/>
          </a:xfrm>
          <a:prstGeom prst="rect">
            <a:avLst/>
          </a:prstGeom>
        </p:spPr>
      </p:pic>
      <p:sp>
        <p:nvSpPr>
          <p:cNvPr id="9" name="TextBox 8"/>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2" name="Picture 11"/>
          <p:cNvPicPr>
            <a:picLocks noChangeAspect="1"/>
          </p:cNvPicPr>
          <p:nvPr/>
        </p:nvPicPr>
        <p:blipFill>
          <a:blip r:embed="rId6"/>
          <a:stretch>
            <a:fillRect/>
          </a:stretch>
        </p:blipFill>
        <p:spPr>
          <a:xfrm>
            <a:off x="11235038" y="6262300"/>
            <a:ext cx="880762" cy="586601"/>
          </a:xfrm>
          <a:prstGeom prst="rect">
            <a:avLst/>
          </a:prstGeom>
        </p:spPr>
      </p:pic>
      <p:pic>
        <p:nvPicPr>
          <p:cNvPr id="15" name="Picture 14"/>
          <p:cNvPicPr>
            <a:picLocks noChangeAspect="1"/>
          </p:cNvPicPr>
          <p:nvPr/>
        </p:nvPicPr>
        <p:blipFill>
          <a:blip r:embed="rId7"/>
          <a:stretch>
            <a:fillRect/>
          </a:stretch>
        </p:blipFill>
        <p:spPr>
          <a:xfrm>
            <a:off x="196130" y="181054"/>
            <a:ext cx="1505528" cy="37638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29161">
            <a:off x="262630" y="3337364"/>
            <a:ext cx="6905891" cy="3663947"/>
          </a:xfrm>
          <a:prstGeom prst="rect">
            <a:avLst/>
          </a:prstGeom>
        </p:spPr>
      </p:pic>
    </p:spTree>
    <p:extLst>
      <p:ext uri="{BB962C8B-B14F-4D97-AF65-F5344CB8AC3E}">
        <p14:creationId xmlns:p14="http://schemas.microsoft.com/office/powerpoint/2010/main" val="1637338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25"/>
          <p:cNvSpPr txBox="1">
            <a:spLocks/>
          </p:cNvSpPr>
          <p:nvPr/>
        </p:nvSpPr>
        <p:spPr>
          <a:xfrm>
            <a:off x="444500" y="777717"/>
            <a:ext cx="11747500" cy="1460548"/>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dk1"/>
              </a:buClr>
              <a:buSzPct val="100000"/>
              <a:buFont typeface="Arial"/>
              <a:buChar char="•"/>
            </a:pPr>
            <a:r>
              <a:rPr lang="en-US" sz="1800" spc="-40" dirty="0">
                <a:solidFill>
                  <a:srgbClr val="000000"/>
                </a:solidFill>
                <a:latin typeface="Calibri" charset="0"/>
                <a:ea typeface="Times New Roman" charset="0"/>
                <a:cs typeface="Times New Roman" charset="0"/>
                <a:sym typeface="Times New Roman"/>
              </a:rPr>
              <a:t>Includes customer cards and rich features such as profiles, interaction histories, promo drops, orders, notes, and expenses</a:t>
            </a:r>
          </a:p>
          <a:p>
            <a:pPr>
              <a:buClr>
                <a:schemeClr val="dk1"/>
              </a:buClr>
              <a:buSzPct val="100000"/>
              <a:buFont typeface="Arial"/>
              <a:buChar char="•"/>
            </a:pPr>
            <a:r>
              <a:rPr lang="en-US" sz="1800" spc="-40" dirty="0">
                <a:solidFill>
                  <a:srgbClr val="000000"/>
                </a:solidFill>
                <a:latin typeface="Calibri" charset="0"/>
                <a:ea typeface="Times New Roman" charset="0"/>
                <a:cs typeface="Times New Roman" charset="0"/>
                <a:sym typeface="Times New Roman"/>
              </a:rPr>
              <a:t>Supports an unlimited number of profiles and multiple profile types (e.g. static vs. dynamic, editable vs. locked)</a:t>
            </a:r>
          </a:p>
          <a:p>
            <a:pPr>
              <a:buClr>
                <a:schemeClr val="dk1"/>
              </a:buClr>
              <a:buSzPct val="100000"/>
              <a:buFont typeface="Arial"/>
              <a:buChar char="•"/>
            </a:pPr>
            <a:r>
              <a:rPr lang="en-US" sz="1800" spc="-40" dirty="0">
                <a:solidFill>
                  <a:srgbClr val="000000"/>
                </a:solidFill>
                <a:latin typeface="Calibri" charset="0"/>
                <a:ea typeface="Times New Roman" charset="0"/>
                <a:cs typeface="Times New Roman" charset="0"/>
                <a:sym typeface="Times New Roman"/>
              </a:rPr>
              <a:t>Customer cards provide direct access to relevant modules such as Planner, Warehouse, Orders, Expenses, Media, and Updates</a:t>
            </a:r>
          </a:p>
          <a:p>
            <a:pPr>
              <a:buClr>
                <a:schemeClr val="dk1"/>
              </a:buClr>
              <a:buSzPct val="100000"/>
              <a:buFont typeface="Arial"/>
              <a:buChar char="•"/>
            </a:pPr>
            <a:r>
              <a:rPr lang="en-US" sz="1800" spc="-40" dirty="0">
                <a:solidFill>
                  <a:srgbClr val="000000"/>
                </a:solidFill>
                <a:latin typeface="Calibri" charset="0"/>
                <a:ea typeface="Times New Roman" charset="0"/>
                <a:cs typeface="Times New Roman" charset="0"/>
                <a:sym typeface="Times New Roman"/>
              </a:rPr>
              <a:t>The features of the Search List include bulk actions, free text search, and advanced search filters.</a:t>
            </a:r>
          </a:p>
        </p:txBody>
      </p:sp>
      <p:pic>
        <p:nvPicPr>
          <p:cNvPr id="14" name="Shape 126"/>
          <p:cNvPicPr preferRelativeResize="0"/>
          <p:nvPr/>
        </p:nvPicPr>
        <p:blipFill>
          <a:blip r:embed="rId2">
            <a:extLst>
              <a:ext uri="{28A0092B-C50C-407E-A947-70E740481C1C}">
                <a14:useLocalDpi xmlns:a14="http://schemas.microsoft.com/office/drawing/2010/main" val="0"/>
              </a:ext>
            </a:extLst>
          </a:blip>
          <a:stretch>
            <a:fillRect/>
          </a:stretch>
        </p:blipFill>
        <p:spPr>
          <a:xfrm>
            <a:off x="876064" y="2419935"/>
            <a:ext cx="4923775" cy="3692831"/>
          </a:xfrm>
          <a:prstGeom prst="rect">
            <a:avLst/>
          </a:prstGeom>
          <a:noFill/>
          <a:ln w="9525" cap="flat" cmpd="sng">
            <a:noFill/>
            <a:prstDash val="solid"/>
            <a:round/>
            <a:headEnd type="none" w="med" len="med"/>
            <a:tailEnd type="none" w="med" len="med"/>
          </a:ln>
        </p:spPr>
      </p:pic>
      <p:pic>
        <p:nvPicPr>
          <p:cNvPr id="15" name="Shape 127"/>
          <p:cNvPicPr preferRelativeResize="0"/>
          <p:nvPr/>
        </p:nvPicPr>
        <p:blipFill>
          <a:blip r:embed="rId3">
            <a:extLst>
              <a:ext uri="{28A0092B-C50C-407E-A947-70E740481C1C}">
                <a14:useLocalDpi xmlns:a14="http://schemas.microsoft.com/office/drawing/2010/main" val="0"/>
              </a:ext>
            </a:extLst>
          </a:blip>
          <a:stretch>
            <a:fillRect/>
          </a:stretch>
        </p:blipFill>
        <p:spPr>
          <a:xfrm>
            <a:off x="6376538" y="2423193"/>
            <a:ext cx="4919430" cy="3689573"/>
          </a:xfrm>
          <a:prstGeom prst="rect">
            <a:avLst/>
          </a:prstGeom>
          <a:noFill/>
          <a:ln w="9525" cap="flat" cmpd="sng">
            <a:noFill/>
            <a:prstDash val="solid"/>
            <a:round/>
            <a:headEnd type="none" w="med" len="med"/>
            <a:tailEnd type="none" w="med" len="med"/>
          </a:ln>
        </p:spPr>
      </p:pic>
      <p:sp>
        <p:nvSpPr>
          <p:cNvPr id="9" name="TextBox 8"/>
          <p:cNvSpPr txBox="1"/>
          <p:nvPr/>
        </p:nvSpPr>
        <p:spPr>
          <a:xfrm>
            <a:off x="0" y="6581001"/>
            <a:ext cx="1188146" cy="276999"/>
          </a:xfrm>
          <a:prstGeom prst="rect">
            <a:avLst/>
          </a:prstGeom>
          <a:noFill/>
        </p:spPr>
        <p:txBody>
          <a:bodyPr wrap="none" rtlCol="0">
            <a:spAutoFit/>
          </a:bodyPr>
          <a:lstStyle/>
          <a:p>
            <a:r>
              <a:rPr lang="de-DE" sz="1200" dirty="0" smtClean="0">
                <a:solidFill>
                  <a:schemeClr val="bg2">
                    <a:lumMod val="50000"/>
                  </a:schemeClr>
                </a:solidFill>
              </a:rPr>
              <a:t>© </a:t>
            </a:r>
            <a:r>
              <a:rPr lang="is-IS" sz="1200" dirty="0" smtClean="0">
                <a:solidFill>
                  <a:schemeClr val="bg2">
                    <a:lumMod val="50000"/>
                  </a:schemeClr>
                </a:solidFill>
              </a:rPr>
              <a:t>2017</a:t>
            </a:r>
            <a:r>
              <a:rPr lang="de-DE" sz="1200" dirty="0" smtClean="0">
                <a:solidFill>
                  <a:schemeClr val="bg2">
                    <a:lumMod val="50000"/>
                  </a:schemeClr>
                </a:solidFill>
              </a:rPr>
              <a:t> D3S a.s.</a:t>
            </a:r>
            <a:endParaRPr lang="en-US" sz="1200" dirty="0">
              <a:solidFill>
                <a:schemeClr val="bg2">
                  <a:lumMod val="50000"/>
                </a:schemeClr>
              </a:solidFill>
            </a:endParaRPr>
          </a:p>
        </p:txBody>
      </p:sp>
      <p:pic>
        <p:nvPicPr>
          <p:cNvPr id="10" name="Picture 9"/>
          <p:cNvPicPr>
            <a:picLocks noChangeAspect="1"/>
          </p:cNvPicPr>
          <p:nvPr/>
        </p:nvPicPr>
        <p:blipFill>
          <a:blip r:embed="rId4"/>
          <a:stretch>
            <a:fillRect/>
          </a:stretch>
        </p:blipFill>
        <p:spPr>
          <a:xfrm>
            <a:off x="11235038" y="6262300"/>
            <a:ext cx="880762" cy="586601"/>
          </a:xfrm>
          <a:prstGeom prst="rect">
            <a:avLst/>
          </a:prstGeom>
        </p:spPr>
      </p:pic>
      <p:sp>
        <p:nvSpPr>
          <p:cNvPr id="11" name="Shape 62"/>
          <p:cNvSpPr/>
          <p:nvPr/>
        </p:nvSpPr>
        <p:spPr>
          <a:xfrm>
            <a:off x="0" y="171820"/>
            <a:ext cx="12192000" cy="487634"/>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lvl="0" algn="ctr">
              <a:defRPr sz="1800"/>
            </a:pPr>
            <a:r>
              <a:rPr lang="en-CA" sz="2700" dirty="0" smtClean="0">
                <a:solidFill>
                  <a:schemeClr val="tx1">
                    <a:lumMod val="50000"/>
                    <a:lumOff val="50000"/>
                  </a:schemeClr>
                </a:solidFill>
                <a:latin typeface="Avenir Book" charset="0"/>
                <a:ea typeface="Avenir Book" charset="0"/>
                <a:cs typeface="Avenir Book" charset="0"/>
              </a:rPr>
              <a:t>Inception CRM </a:t>
            </a:r>
            <a:r>
              <a:rPr lang="en-CA" sz="2700" dirty="0" smtClean="0">
                <a:solidFill>
                  <a:srgbClr val="0070C0"/>
                </a:solidFill>
                <a:latin typeface="Avenir Book" charset="0"/>
                <a:ea typeface="Avenir Book" charset="0"/>
                <a:cs typeface="Avenir Book" charset="0"/>
              </a:rPr>
              <a:t>Searching Customers</a:t>
            </a:r>
            <a:endParaRPr lang="en-CA" sz="2700" dirty="0">
              <a:solidFill>
                <a:srgbClr val="0070C0"/>
              </a:solidFill>
              <a:latin typeface="Avenir Book" charset="0"/>
              <a:ea typeface="Avenir Book" charset="0"/>
              <a:cs typeface="Avenir Book" charset="0"/>
            </a:endParaRPr>
          </a:p>
        </p:txBody>
      </p:sp>
      <p:pic>
        <p:nvPicPr>
          <p:cNvPr id="12" name="Picture 11"/>
          <p:cNvPicPr>
            <a:picLocks noChangeAspect="1"/>
          </p:cNvPicPr>
          <p:nvPr/>
        </p:nvPicPr>
        <p:blipFill>
          <a:blip r:embed="rId5"/>
          <a:stretch>
            <a:fillRect/>
          </a:stretch>
        </p:blipFill>
        <p:spPr>
          <a:xfrm>
            <a:off x="196130" y="181054"/>
            <a:ext cx="1505528" cy="376382"/>
          </a:xfrm>
          <a:prstGeom prst="rect">
            <a:avLst/>
          </a:prstGeom>
        </p:spPr>
      </p:pic>
    </p:spTree>
    <p:extLst>
      <p:ext uri="{BB962C8B-B14F-4D97-AF65-F5344CB8AC3E}">
        <p14:creationId xmlns:p14="http://schemas.microsoft.com/office/powerpoint/2010/main" val="7942742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1959</TotalTime>
  <Words>1909</Words>
  <Application>Microsoft Macintosh PowerPoint</Application>
  <PresentationFormat>Widescreen</PresentationFormat>
  <Paragraphs>162</Paragraphs>
  <Slides>29</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Avenir Book</vt:lpstr>
      <vt:lpstr>Avenir Light</vt:lpstr>
      <vt:lpstr>Avenir Light Oblique</vt:lpstr>
      <vt:lpstr>Calibri</vt:lpstr>
      <vt:lpstr>Calibri Light</vt:lpstr>
      <vt:lpstr>Helvetica</vt:lpstr>
      <vt:lpstr>Helvetica Light</vt:lpstr>
      <vt:lpstr>Mangal</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in touch to learn more</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 Base</dc:title>
  <dc:creator>Microsoft Office User</dc:creator>
  <cp:lastModifiedBy>Joshua Mensch</cp:lastModifiedBy>
  <cp:revision>164</cp:revision>
  <dcterms:created xsi:type="dcterms:W3CDTF">2015-12-17T15:42:58Z</dcterms:created>
  <dcterms:modified xsi:type="dcterms:W3CDTF">2017-09-06T09:08:04Z</dcterms:modified>
</cp:coreProperties>
</file>